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64"/>
  </p:notesMasterIdLst>
  <p:sldIdLst>
    <p:sldId id="256" r:id="rId7"/>
    <p:sldId id="268" r:id="rId8"/>
    <p:sldId id="266" r:id="rId9"/>
    <p:sldId id="274" r:id="rId10"/>
    <p:sldId id="282" r:id="rId11"/>
    <p:sldId id="284" r:id="rId12"/>
    <p:sldId id="285" r:id="rId13"/>
    <p:sldId id="314" r:id="rId14"/>
    <p:sldId id="298" r:id="rId15"/>
    <p:sldId id="286" r:id="rId16"/>
    <p:sldId id="287" r:id="rId17"/>
    <p:sldId id="288" r:id="rId18"/>
    <p:sldId id="299" r:id="rId19"/>
    <p:sldId id="301" r:id="rId20"/>
    <p:sldId id="289" r:id="rId21"/>
    <p:sldId id="275" r:id="rId22"/>
    <p:sldId id="290" r:id="rId23"/>
    <p:sldId id="291" r:id="rId24"/>
    <p:sldId id="296" r:id="rId25"/>
    <p:sldId id="292" r:id="rId26"/>
    <p:sldId id="327" r:id="rId27"/>
    <p:sldId id="326" r:id="rId28"/>
    <p:sldId id="293" r:id="rId29"/>
    <p:sldId id="302" r:id="rId30"/>
    <p:sldId id="294" r:id="rId31"/>
    <p:sldId id="295" r:id="rId32"/>
    <p:sldId id="328" r:id="rId33"/>
    <p:sldId id="324" r:id="rId34"/>
    <p:sldId id="333" r:id="rId35"/>
    <p:sldId id="276" r:id="rId36"/>
    <p:sldId id="331" r:id="rId37"/>
    <p:sldId id="303" r:id="rId38"/>
    <p:sldId id="304" r:id="rId39"/>
    <p:sldId id="329" r:id="rId40"/>
    <p:sldId id="330" r:id="rId41"/>
    <p:sldId id="305" r:id="rId42"/>
    <p:sldId id="307" r:id="rId43"/>
    <p:sldId id="306" r:id="rId44"/>
    <p:sldId id="308" r:id="rId45"/>
    <p:sldId id="325" r:id="rId46"/>
    <p:sldId id="309" r:id="rId47"/>
    <p:sldId id="310" r:id="rId48"/>
    <p:sldId id="311" r:id="rId49"/>
    <p:sldId id="316" r:id="rId50"/>
    <p:sldId id="312" r:id="rId51"/>
    <p:sldId id="336" r:id="rId52"/>
    <p:sldId id="315" r:id="rId53"/>
    <p:sldId id="313" r:id="rId54"/>
    <p:sldId id="317" r:id="rId55"/>
    <p:sldId id="332" r:id="rId56"/>
    <p:sldId id="318" r:id="rId57"/>
    <p:sldId id="319" r:id="rId58"/>
    <p:sldId id="321" r:id="rId59"/>
    <p:sldId id="335" r:id="rId60"/>
    <p:sldId id="322" r:id="rId61"/>
    <p:sldId id="323" r:id="rId62"/>
    <p:sldId id="280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63" d="100"/>
          <a:sy n="63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Systém IS ESF 2014+</a:t>
            </a:r>
            <a:r>
              <a:rPr lang="cs-CZ" baseline="0" dirty="0" smtClean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19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Role administrátora ZP</a:t>
            </a:r>
            <a:r>
              <a:rPr lang="cs-CZ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zaslat interní depeší informace</a:t>
            </a:r>
            <a:r>
              <a:rPr lang="cs-CZ" baseline="0" dirty="0" smtClean="0"/>
              <a:t> o kartách účastníků těm školám, které nemají DS. 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při kontrole </a:t>
            </a:r>
            <a:r>
              <a:rPr lang="cs-CZ" dirty="0" err="1" smtClean="0"/>
              <a:t>ZoR</a:t>
            </a:r>
            <a:r>
              <a:rPr lang="cs-CZ" dirty="0" smtClean="0"/>
              <a:t> zkontrolovat</a:t>
            </a:r>
            <a:r>
              <a:rPr lang="cs-CZ" baseline="0" dirty="0" smtClean="0"/>
              <a:t> počet osob vykazovaných v 6 00 00 a seznam podpořených osob s vyznačením těch osob, které jsou aktuálně vykazované v 6 00 00.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4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59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Rozhodnutí o poskytnutí</a:t>
            </a:r>
            <a:r>
              <a:rPr lang="cs-CZ" b="1" baseline="0" dirty="0" smtClean="0"/>
              <a:t> dotace, část II:</a:t>
            </a:r>
          </a:p>
          <a:p>
            <a:r>
              <a:rPr lang="cs-CZ" baseline="0" dirty="0" smtClean="0"/>
              <a:t>bod 21 Souhlas se zpracováním osobních údajů podpořených osob a bod 22 Pověření ke zpracování osobních údajů podpořených osob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Příručka pro žadatele a příjemce ZP, kap. 11.2.2 Ochrana osobních údajů – tam je oproti Rozhodnutí ještě informace o tom, že příjemce nepodává oznámení o zpracování osobních údajů na ÚOOÚ – dle §18 odst. 1 písm. B zákona o ochraně osobních údajů (tj. zákon č. 101/2002 Sb.).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144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92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Kontroly</a:t>
            </a:r>
            <a:r>
              <a:rPr lang="cs-CZ" baseline="0" dirty="0" smtClean="0"/>
              <a:t> na místě jsou prováděny ze strany poskytovatele dotace (MŠMT).</a:t>
            </a:r>
          </a:p>
          <a:p>
            <a:r>
              <a:rPr lang="cs-CZ" baseline="0" dirty="0" smtClean="0"/>
              <a:t>Dále může být realizace projektu v rámci OP VVV předmětem </a:t>
            </a:r>
            <a:r>
              <a:rPr lang="cs-CZ" b="1" baseline="0" dirty="0" smtClean="0"/>
              <a:t>auditů</a:t>
            </a:r>
            <a:r>
              <a:rPr lang="cs-CZ" b="0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Audit Ministerstva financí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Audit Evropské komise</a:t>
            </a:r>
          </a:p>
          <a:p>
            <a:pPr marL="171450" indent="-171450">
              <a:buFontTx/>
              <a:buChar char="-"/>
            </a:pPr>
            <a:r>
              <a:rPr lang="cs-CZ" b="0" baseline="0" dirty="0" smtClean="0"/>
              <a:t>Audit Evropského účetního dvora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55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Rozhodnutí o poskytnutí</a:t>
            </a:r>
            <a:r>
              <a:rPr lang="cs-CZ" baseline="0" dirty="0" smtClean="0"/>
              <a:t> dotace, část II, bod 10.5:</a:t>
            </a:r>
          </a:p>
          <a:p>
            <a:r>
              <a:rPr lang="cs-CZ" baseline="0" dirty="0" smtClean="0"/>
              <a:t>Příjemce je povinen informovat Poskytovatele dotace v nejbližší Zprávě o realizaci projektu o všech provedených auditech a kontrolách ze strany jiných subjektů, dále o všech navržených nápravných opatřeních, která budou výsledkem těchto kontrol, a o jejich </a:t>
            </a:r>
            <a:r>
              <a:rPr lang="cs-CZ" baseline="0" dirty="0" err="1" smtClean="0"/>
              <a:t>apln+ní</a:t>
            </a:r>
            <a:r>
              <a:rPr lang="cs-CZ" baseline="0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70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Pravidla pro žadatele a</a:t>
            </a:r>
            <a:r>
              <a:rPr lang="cs-CZ" baseline="0" dirty="0" smtClean="0">
                <a:solidFill>
                  <a:srgbClr val="FF0000"/>
                </a:solidFill>
              </a:rPr>
              <a:t> příjemce ZP, kap. 8.1: poskytnutá podpora v rámci zjednodušených projektů je neinvestičního charakteru.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Rozhodnutí o poskytnutí dotace,</a:t>
            </a:r>
            <a:r>
              <a:rPr lang="cs-CZ" baseline="0" dirty="0" smtClean="0"/>
              <a:t> část II, bod 4.3: </a:t>
            </a:r>
          </a:p>
          <a:p>
            <a:r>
              <a:rPr lang="cs-CZ" baseline="0" dirty="0" smtClean="0"/>
              <a:t>Pro stanovení výše způsobilých výdajů nejsou relevantní skutečně vzniklé výdaje, ani se neověřuje datum jejich vzniku. Pokud byly jednotky dosaženy v době realizace projektu, má se za to, že také s nimi související výdaje jsou z hlediska času způsobilé.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4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Kurzy DVPP – viz Příloha</a:t>
            </a:r>
            <a:r>
              <a:rPr lang="cs-CZ" baseline="0" dirty="0" smtClean="0"/>
              <a:t> č. 3 Výzvy, str. 121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55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Rozhodnutí o poskytnutí dotace, část II, bod 15 Péče o majetek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Pravidla pro žadatele</a:t>
            </a:r>
            <a:r>
              <a:rPr lang="cs-CZ" baseline="0" dirty="0" smtClean="0"/>
              <a:t> a příjemce ZP, kap. 7.3.2 (jak naložit s majetkem v době ukončování projektu).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8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Pravidla pro žadatele a příjemce ZP, kap. 7.4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Zákon č. 499/2004 Sb., o archivnictví a spisové službě – </a:t>
            </a:r>
            <a:r>
              <a:rPr lang="cs-CZ" dirty="0" smtClean="0">
                <a:solidFill>
                  <a:srgbClr val="FF0000"/>
                </a:solidFill>
              </a:rPr>
              <a:t>školy a školská zařízení s výjimkou MŠ.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200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PpŽP</a:t>
            </a:r>
            <a:r>
              <a:rPr lang="cs-CZ" dirty="0" smtClean="0"/>
              <a:t> ZP, verze 1: kap.</a:t>
            </a:r>
            <a:r>
              <a:rPr lang="cs-CZ" baseline="0" dirty="0" smtClean="0"/>
              <a:t> 17.1 – na plakátu má být uveden název projektu, hlavní cíl projektu a výše podpory od EU. 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PpŽP</a:t>
            </a:r>
            <a:r>
              <a:rPr lang="cs-CZ" baseline="0" dirty="0" smtClean="0"/>
              <a:t>, verze 2, kap. – na plakátu musí být uveden název projektu, hlavní cíl projektu a informace „Projekt je spolufinancován Evropskou unií“ – tato věta se generuje.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59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Pravidla pro žadatele</a:t>
            </a:r>
            <a:r>
              <a:rPr lang="cs-CZ" baseline="0" dirty="0" smtClean="0"/>
              <a:t> a příjemce, kap. 9.2 Nesrovnalosti a jejich řešení</a:t>
            </a:r>
            <a:endParaRPr lang="cs-CZ" dirty="0" smtClean="0"/>
          </a:p>
          <a:p>
            <a:r>
              <a:rPr lang="cs-CZ" dirty="0" smtClean="0"/>
              <a:t>1. Pochybení,</a:t>
            </a:r>
            <a:r>
              <a:rPr lang="cs-CZ" baseline="0" dirty="0" smtClean="0"/>
              <a:t> u nichž lze sjednat nápravu – aplikace § 14e rozpočtových pravidel </a:t>
            </a:r>
          </a:p>
          <a:p>
            <a:r>
              <a:rPr lang="cs-CZ" baseline="0" dirty="0" smtClean="0"/>
              <a:t>2. Pochybení, u nichž nelze sjednat nápravu – aplikace § 14f rozpočtových pravidel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51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Splnění účelu dotace</a:t>
            </a:r>
            <a:r>
              <a:rPr lang="cs-CZ" baseline="0" dirty="0" smtClean="0"/>
              <a:t> – Rozhodnutí o poskytnutí dotace, část I, bod 3.</a:t>
            </a:r>
          </a:p>
          <a:p>
            <a:endParaRPr lang="cs-CZ" baseline="0" dirty="0" smtClean="0"/>
          </a:p>
          <a:p>
            <a:r>
              <a:rPr lang="cs-CZ" baseline="0" dirty="0" smtClean="0"/>
              <a:t>Dosažení výstupů – Rozhodnutí o poskytnutí dotace, část II, body 4.2 a 4.3.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Nesplnění viz Sankce (část IV), bod 1.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6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+ důležité</a:t>
            </a:r>
            <a:r>
              <a:rPr lang="cs-CZ" baseline="0" dirty="0" smtClean="0"/>
              <a:t>: </a:t>
            </a:r>
          </a:p>
          <a:p>
            <a:r>
              <a:rPr lang="cs-CZ" baseline="0" dirty="0" smtClean="0"/>
              <a:t>Snížené odvody za porušení rozpočtové kázně v důsledku nedodržení povinností </a:t>
            </a:r>
            <a:r>
              <a:rPr lang="cs-CZ" b="1" baseline="0" dirty="0" smtClean="0"/>
              <a:t>při zadávání zakázek</a:t>
            </a:r>
            <a:r>
              <a:rPr lang="cs-CZ" baseline="0" dirty="0" smtClean="0"/>
              <a:t>: příloha č. 1 Rozhodnutí o poskytnutí dotace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868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PpŽP</a:t>
            </a:r>
            <a:r>
              <a:rPr lang="cs-CZ" dirty="0" smtClean="0"/>
              <a:t>, kap. 6.5 _</a:t>
            </a:r>
            <a:r>
              <a:rPr lang="cs-CZ" b="1" dirty="0" smtClean="0"/>
              <a:t>Opravné rozhodnutí právního aktu </a:t>
            </a:r>
            <a:r>
              <a:rPr lang="cs-CZ" dirty="0" smtClean="0"/>
              <a:t>o poskytnutí/převodu podpory i bez žádosti příjemce: </a:t>
            </a:r>
          </a:p>
          <a:p>
            <a:r>
              <a:rPr lang="cs-CZ" dirty="0" smtClean="0"/>
              <a:t>Opravy zřejmých</a:t>
            </a:r>
            <a:r>
              <a:rPr lang="cs-CZ" baseline="0" dirty="0" smtClean="0"/>
              <a:t> nesprávností, jimiž jsou zejména chyby v psaní a počtech, a z těchto zřejmých nesprávností vyplývající změny projektů, které nemění závazné ukazatele, se provádějí vydáním Opravného rozhodnutí právního aktu o poskytnutí/převodu podpory i bez žádosti příjemce.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Datum účinnosti změn: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Pokud příjemce vyplní datum účinnosti v IS KP14+, potom se změna vygeneruje do projektu k datu účinnosti (bez ohledu na to, že byla změna schválena před datem účinnosti této změny), do doby účinnosti nemůže příjemce požádat o další změnu na dané obrazovce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Pokud příjemce nevyplní datum účinnosti, potom bude změna účinná od data schválení změny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47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Plán zpráv</a:t>
            </a:r>
            <a:r>
              <a:rPr lang="cs-CZ" baseline="0" dirty="0" smtClean="0"/>
              <a:t> o realizaci projektu generují administrátoři MŠMT, příjemce vybírá příslušnou 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 a generuje formulář.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83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Přílohy:</a:t>
            </a:r>
            <a:r>
              <a:rPr lang="cs-CZ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baseline="0" dirty="0" smtClean="0"/>
              <a:t>Ž</a:t>
            </a:r>
            <a:r>
              <a:rPr lang="cs-CZ" dirty="0" smtClean="0"/>
              <a:t>ádost o přezkum rozhodnutí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podjatosti kontrolující/přizvané osoby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kontrolnímu zjištění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 smtClean="0"/>
              <a:t>Námitka proti informaci o nevyplacení dotace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PpŽP</a:t>
            </a:r>
            <a:r>
              <a:rPr lang="cs-CZ" baseline="0" dirty="0" smtClean="0"/>
              <a:t>, verze 2 – účinná od 21. 11.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1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53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85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Rozhodnutí o poskytnutí dotace, bod</a:t>
            </a:r>
            <a:r>
              <a:rPr lang="cs-CZ" baseline="0" dirty="0" smtClean="0">
                <a:solidFill>
                  <a:srgbClr val="FF0000"/>
                </a:solidFill>
              </a:rPr>
              <a:t> 5.2:  první zpráva o realizaci bude podána do 20 pracovních dní od ukončení monitorovacího období. Monitorovací období se počítá od data podepsání Rozhodnutí. Dále je v poznámce pod čarou (č. 4) uvedeno, že délka prvního monitorovacího období se vypočítává jako 6 měsíců od data podepsání Rozhodnutí do posledního dne 6. měsíce. </a:t>
            </a:r>
          </a:p>
          <a:p>
            <a:r>
              <a:rPr lang="cs-CZ" baseline="0" dirty="0" smtClean="0">
                <a:solidFill>
                  <a:srgbClr val="FF0000"/>
                </a:solidFill>
              </a:rPr>
              <a:t>Např. Rozhodnutí je podepsáno 12. prosince 2016: + 6 měsíců = 11. června, ale 1. monitorovací období bude trvat do 30. června 2017.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Rozhodnutí</a:t>
            </a:r>
            <a:r>
              <a:rPr lang="cs-CZ" baseline="0" dirty="0" smtClean="0"/>
              <a:t> o poskytnutí dotace, část II, bod 10.3: </a:t>
            </a:r>
          </a:p>
          <a:p>
            <a:r>
              <a:rPr lang="cs-CZ" baseline="0" dirty="0" smtClean="0"/>
              <a:t>Příjemce je dále povinen zajistit (např. úpravou této povinnosti ve smlouvě s dodavatelem), aby jeho dodavatelé poskytli kontrolním orgánům informace a doklady týkající se dodavatelským činností souvisejících s realizací projektu.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31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28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vzory-priloh-pro-vyzvy-c-02-16-022-a-02-16-023-podpora-sko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pravidla-pro-publicit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ita.dotaceeu.cz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adost-o-zme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ceZP@msmt.cz" TargetMode="External"/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vyzvy-c-02-16-022-a-c-02-16-023-podpora-skol-formou-projekt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Realizace projektů zjednodušeného vykazování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Datum - začátek realizace projektu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Začátek realizace stanoven v žádosti o podporu a následně v právním aktu.</a:t>
            </a:r>
          </a:p>
          <a:p>
            <a:endParaRPr lang="cs-CZ" dirty="0"/>
          </a:p>
          <a:p>
            <a:r>
              <a:rPr lang="cs-CZ" dirty="0" smtClean="0"/>
              <a:t>Od tohoto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Stanovena délka projektu </a:t>
            </a:r>
            <a:r>
              <a:rPr lang="cs-CZ" dirty="0" smtClean="0"/>
              <a:t>(24 měsíců)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Realizace aktivit a prokazování výstupů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Časový rámec způsobilých výdajů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 data začátku realizace projektů </a:t>
            </a:r>
          </a:p>
          <a:p>
            <a:pPr marL="342900" indent="-3429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chválením výstupu šablony jsou celkové náklady šablony považovány za způsobilé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Datum - vydání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28462" cy="4003675"/>
          </a:xfrm>
        </p:spPr>
        <p:txBody>
          <a:bodyPr>
            <a:normAutofit/>
          </a:bodyPr>
          <a:lstStyle/>
          <a:p>
            <a:r>
              <a:rPr lang="cs-CZ" dirty="0" smtClean="0"/>
              <a:t>Datum podpisu náměstka ministra MŠMT = datum vydání právního aktu = datum účinnosti právního aktu</a:t>
            </a:r>
            <a:endParaRPr lang="cs-CZ" dirty="0"/>
          </a:p>
          <a:p>
            <a:endParaRPr lang="cs-CZ" dirty="0"/>
          </a:p>
          <a:p>
            <a:r>
              <a:rPr lang="cs-CZ" dirty="0"/>
              <a:t>Od tohoto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Začíná se počítat monitorovací období </a:t>
            </a:r>
            <a:r>
              <a:rPr lang="cs-CZ" dirty="0" smtClean="0"/>
              <a:t>( v délce 6 měsíců)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Předkládají se zprávy o realizaci (</a:t>
            </a:r>
            <a:r>
              <a:rPr lang="cs-CZ" dirty="0" err="1" smtClean="0"/>
              <a:t>ZoR</a:t>
            </a:r>
            <a:r>
              <a:rPr lang="cs-CZ" dirty="0" smtClean="0"/>
              <a:t>) a závěrečná zpráva o realizaci (</a:t>
            </a:r>
            <a:r>
              <a:rPr lang="cs-CZ" dirty="0" err="1" smtClean="0"/>
              <a:t>ZZoR</a:t>
            </a:r>
            <a:r>
              <a:rPr lang="cs-CZ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 err="1" smtClean="0"/>
              <a:t>ZoR</a:t>
            </a:r>
            <a:r>
              <a:rPr lang="cs-CZ" dirty="0" smtClean="0"/>
              <a:t> odevzdat do 20 pracovních dnů po ukončení monitorovacího období</a:t>
            </a:r>
          </a:p>
          <a:p>
            <a:pPr marL="342900" indent="-342900">
              <a:buFontTx/>
              <a:buChar char="-"/>
            </a:pPr>
            <a:r>
              <a:rPr lang="cs-CZ" dirty="0" err="1" smtClean="0"/>
              <a:t>ZZoR</a:t>
            </a:r>
            <a:r>
              <a:rPr lang="cs-CZ" dirty="0" smtClean="0"/>
              <a:t> se odevzdat do 40 pracovních dnů po ukončení posledního monitorovacího období (poslední monitorovací období může být kratší – končí v den konce realizace projektu)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Dokladování výstupů a výstupových indikátorů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Způsob dokladování výstupů a tím zároveň výstupových indikátorů je uveden v každé šabloně. </a:t>
            </a:r>
          </a:p>
          <a:p>
            <a:r>
              <a:rPr lang="cs-CZ" dirty="0" smtClean="0"/>
              <a:t>Výstupy stejně jako </a:t>
            </a:r>
            <a:r>
              <a:rPr lang="cs-CZ" dirty="0" err="1" smtClean="0"/>
              <a:t>ZoR</a:t>
            </a:r>
            <a:r>
              <a:rPr lang="cs-CZ" dirty="0" smtClean="0"/>
              <a:t> a </a:t>
            </a:r>
            <a:r>
              <a:rPr lang="cs-CZ" dirty="0" err="1" smtClean="0"/>
              <a:t>ZZoR</a:t>
            </a:r>
            <a:r>
              <a:rPr lang="cs-CZ" dirty="0" smtClean="0"/>
              <a:t> se dokládají pouze elektronicky.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Je-li naplněn výstup, je naplněn i výstupový indikátor.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Není-li realizována šablona nebo není-li schválen výstup šablony, příjemce vrací finanční prostředky za šablonu a zároveň není naplněn  výstupový indikátor.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Je-li naplněn výstup šablony pouze částečně (v šablonách, v nichž jsou krom „celkových nákladů na aktivitu“ uvedeny i „celkové náklady na jednotku výstupu“), vrací příjemce finanční prostředky za část šablony a zároveň není naplněn výstupový indikátor. </a:t>
            </a:r>
            <a:endParaRPr lang="cs-CZ" dirty="0"/>
          </a:p>
          <a:p>
            <a:r>
              <a:rPr lang="cs-CZ" dirty="0" smtClean="0"/>
              <a:t>Nenaplnění výstupových indikátorů není postihováno. </a:t>
            </a:r>
          </a:p>
          <a:p>
            <a:r>
              <a:rPr lang="cs-CZ" dirty="0" smtClean="0"/>
              <a:t>Je třeba zkontrolovat, zda není ohroženo naplnění výsledkových indikátorů.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Vazba mezi výstupovými a výsledkovými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Nenaplnění výstupového indikátoru:</a:t>
            </a:r>
          </a:p>
          <a:p>
            <a:r>
              <a:rPr lang="cs-CZ" b="1" dirty="0" smtClean="0"/>
              <a:t>5 40 00: Počet podpořených osob </a:t>
            </a:r>
            <a:r>
              <a:rPr lang="cs-CZ" dirty="0" smtClean="0"/>
              <a:t>– pracovníci ve vzdělávání</a:t>
            </a:r>
          </a:p>
          <a:p>
            <a:endParaRPr lang="cs-CZ" dirty="0" smtClean="0"/>
          </a:p>
          <a:p>
            <a:r>
              <a:rPr lang="cs-CZ" dirty="0" smtClean="0"/>
              <a:t>                 Nenaplnění výsledkových indikátorů:</a:t>
            </a:r>
          </a:p>
          <a:p>
            <a:r>
              <a:rPr lang="cs-CZ" b="1" dirty="0" smtClean="0"/>
              <a:t>6 00 00 Celkový počet účastníků </a:t>
            </a:r>
            <a:r>
              <a:rPr lang="cs-CZ" dirty="0" smtClean="0"/>
              <a:t>(bagatelní podpora 24 hodin)</a:t>
            </a:r>
          </a:p>
          <a:p>
            <a:r>
              <a:rPr lang="cs-CZ" dirty="0" smtClean="0"/>
              <a:t>a</a:t>
            </a:r>
          </a:p>
          <a:p>
            <a:r>
              <a:rPr lang="cs-CZ" b="1" dirty="0" smtClean="0"/>
              <a:t>5 25 10 Počet pracovníků ve vzdělávání</a:t>
            </a:r>
            <a:r>
              <a:rPr lang="cs-CZ" dirty="0" smtClean="0"/>
              <a:t>, kteří v praxi uplatňují nově získané poznatky a dovednosti </a:t>
            </a:r>
            <a:endParaRPr lang="cs-CZ" dirty="0"/>
          </a:p>
          <a:p>
            <a:r>
              <a:rPr lang="cs-CZ" dirty="0" smtClean="0"/>
              <a:t>                                                </a:t>
            </a:r>
          </a:p>
          <a:p>
            <a:r>
              <a:rPr lang="cs-CZ" b="1" dirty="0" smtClean="0"/>
              <a:t>                 Zkontrolovat, propočítat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39008" y="292090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39008" y="5208225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Nenaplnění výstupových indikátorů:</a:t>
            </a:r>
          </a:p>
          <a:p>
            <a:r>
              <a:rPr lang="cs-CZ" b="1" dirty="0" smtClean="0"/>
              <a:t>5 05 01 </a:t>
            </a:r>
            <a:r>
              <a:rPr lang="cs-CZ" dirty="0" smtClean="0"/>
              <a:t>Počet podpůrných personálních opatření</a:t>
            </a:r>
          </a:p>
          <a:p>
            <a:r>
              <a:rPr lang="cs-CZ" b="1" dirty="0" smtClean="0"/>
              <a:t>5 26 01 </a:t>
            </a:r>
            <a:r>
              <a:rPr lang="cs-CZ" dirty="0" smtClean="0"/>
              <a:t>Počet poskytnutých služeb individuální podpory pedagogům</a:t>
            </a:r>
          </a:p>
          <a:p>
            <a:r>
              <a:rPr lang="cs-CZ" b="1" dirty="0" smtClean="0"/>
              <a:t>5 26 02 </a:t>
            </a:r>
            <a:r>
              <a:rPr lang="cs-CZ" dirty="0" smtClean="0"/>
              <a:t>Počet platforem pro odborná tematická setkání</a:t>
            </a:r>
          </a:p>
          <a:p>
            <a:r>
              <a:rPr lang="cs-CZ" b="1" dirty="0" smtClean="0"/>
              <a:t>5 12 12 </a:t>
            </a:r>
            <a:r>
              <a:rPr lang="cs-CZ" dirty="0" smtClean="0"/>
              <a:t>Počet mimoškolních aktivit vedoucích k rozvoji kompetencí </a:t>
            </a:r>
          </a:p>
          <a:p>
            <a:r>
              <a:rPr lang="cs-CZ" dirty="0" smtClean="0"/>
              <a:t>               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Nenaplnění výsledkového indikátoru:</a:t>
            </a:r>
          </a:p>
          <a:p>
            <a:r>
              <a:rPr lang="cs-CZ" b="1" dirty="0" smtClean="0"/>
              <a:t>5 10 10 Počet organizací</a:t>
            </a:r>
            <a:r>
              <a:rPr lang="cs-CZ" dirty="0" smtClean="0"/>
              <a:t>, ve kterých se zvýšila kvalita výchovy a vzdělávání</a:t>
            </a:r>
          </a:p>
          <a:p>
            <a:r>
              <a:rPr lang="cs-CZ" dirty="0" smtClean="0"/>
              <a:t>  (+ statistické vykázání 51510, 51610, 51710)</a:t>
            </a:r>
          </a:p>
          <a:p>
            <a:endParaRPr lang="cs-CZ" dirty="0" smtClean="0"/>
          </a:p>
          <a:p>
            <a:r>
              <a:rPr lang="cs-CZ" dirty="0" smtClean="0"/>
              <a:t>                  </a:t>
            </a:r>
            <a:r>
              <a:rPr lang="cs-CZ" b="1" dirty="0" smtClean="0"/>
              <a:t>Výsledkový indikátor lze naplnit i bez splnění výstupového indikátoru.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45392" y="3690938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745391" y="5275379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Doporučené přílohy k </a:t>
            </a:r>
            <a:r>
              <a:rPr lang="cs-CZ" dirty="0" err="1" smtClean="0">
                <a:solidFill>
                  <a:srgbClr val="428D96"/>
                </a:solidFill>
              </a:rPr>
              <a:t>ZoR</a:t>
            </a:r>
            <a:r>
              <a:rPr lang="cs-CZ" dirty="0" smtClean="0">
                <a:solidFill>
                  <a:srgbClr val="428D96"/>
                </a:solidFill>
              </a:rPr>
              <a:t> a </a:t>
            </a:r>
            <a:r>
              <a:rPr lang="cs-CZ" dirty="0" err="1" smtClean="0">
                <a:solidFill>
                  <a:srgbClr val="428D96"/>
                </a:solidFill>
              </a:rPr>
              <a:t>ZZoR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 dokládání výstupů je možno použít vzory MŠMT příloh připravených pro jednotlivé šablony: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www.msmt.cz/strukturalni-fondy-1/vzory-priloh-pro-vyzvy-c-02-16-022-a-02-16-023-podpora-skol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</a:t>
            </a:r>
            <a:r>
              <a:rPr lang="cs-CZ" dirty="0"/>
              <a:t>může </a:t>
            </a:r>
            <a:r>
              <a:rPr lang="cs-CZ" dirty="0" smtClean="0"/>
              <a:t>využít i vlastní </a:t>
            </a:r>
            <a:r>
              <a:rPr lang="cs-CZ" dirty="0"/>
              <a:t>dokumenty. Pokud budou využity vlastní dokumenty, musí </a:t>
            </a:r>
            <a:r>
              <a:rPr lang="cs-CZ" dirty="0" smtClean="0"/>
              <a:t>obsahovat </a:t>
            </a:r>
            <a:r>
              <a:rPr lang="cs-CZ" dirty="0"/>
              <a:t>všechny údaje, které obsahují vzory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Přílohy dodávat jako prosté kopie. Pokud je na dokumentu vyžadován podpis, může se jednat o běžný ruční podpis. Dokument je následně oskenován a doložen.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definován žádný povinný formát ani název přílohy nahrávané do IS KP14+. Doporučujeme používat běžné formáty přílohy typu .doc/x, </a:t>
            </a:r>
            <a:r>
              <a:rPr lang="cs-CZ" dirty="0" err="1" smtClean="0"/>
              <a:t>pdf</a:t>
            </a:r>
            <a:r>
              <a:rPr lang="cs-CZ" dirty="0" smtClean="0"/>
              <a:t>, </a:t>
            </a:r>
            <a:r>
              <a:rPr lang="cs-CZ" dirty="0" err="1" smtClean="0"/>
              <a:t>xls</a:t>
            </a:r>
            <a:r>
              <a:rPr lang="cs-CZ" dirty="0" smtClean="0"/>
              <a:t>/s, </a:t>
            </a:r>
            <a:r>
              <a:rPr lang="cs-CZ" dirty="0" err="1" smtClean="0"/>
              <a:t>jpeg</a:t>
            </a:r>
            <a:r>
              <a:rPr lang="cs-CZ" dirty="0"/>
              <a:t> </a:t>
            </a:r>
            <a:r>
              <a:rPr lang="cs-CZ" dirty="0" smtClean="0"/>
              <a:t>apod.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82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čestné prohlášení 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Vzor </a:t>
            </a:r>
            <a:r>
              <a:rPr lang="cs-CZ" dirty="0"/>
              <a:t>„</a:t>
            </a:r>
            <a:r>
              <a:rPr lang="cs-CZ" dirty="0" err="1"/>
              <a:t>cestne_prohlaseni_vsechny_sablony</a:t>
            </a:r>
            <a:r>
              <a:rPr lang="cs-CZ" dirty="0"/>
              <a:t>“ je souhrnný vzor pro všechny aktivity vyžadující doložení čestného prohlášení (ČP</a:t>
            </a:r>
            <a:r>
              <a:rPr lang="cs-CZ" dirty="0" smtClean="0"/>
              <a:t>).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Pokud </a:t>
            </a:r>
            <a:r>
              <a:rPr lang="cs-CZ" dirty="0"/>
              <a:t>jsou zvoleny a vykazovány aktivity vyžadující ČP, vyplní příjemce pro každou </a:t>
            </a:r>
            <a:r>
              <a:rPr lang="cs-CZ" dirty="0" err="1"/>
              <a:t>ZoR</a:t>
            </a:r>
            <a:r>
              <a:rPr lang="cs-CZ" dirty="0"/>
              <a:t> projektu </a:t>
            </a:r>
            <a:r>
              <a:rPr lang="cs-CZ" b="1" dirty="0"/>
              <a:t>pouze jedno ČP pro všechny tyto aktivity</a:t>
            </a:r>
            <a:r>
              <a:rPr lang="cs-CZ" dirty="0"/>
              <a:t>. 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V </a:t>
            </a:r>
            <a:r>
              <a:rPr lang="cs-CZ" dirty="0"/>
              <a:t>ČP je nutno vybrat všechny aktivity, pro které je ČP dokládáno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Šablony: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Školní asistent, speciální pedagog, školní psycholog, sociální psycholog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Čtenářský klub a Klub zábavné logiky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Doučování žáků a Příprava na vyučování žáků</a:t>
            </a:r>
          </a:p>
          <a:p>
            <a:pPr marL="342900" indent="-342900" algn="just">
              <a:buFontTx/>
              <a:buChar char="-"/>
            </a:pPr>
            <a:r>
              <a:rPr lang="cs-CZ" dirty="0" smtClean="0"/>
              <a:t>Supervize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56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zprávy, zápisy, záznamy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765" y="1809000"/>
            <a:ext cx="8365721" cy="40036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Šablony: </a:t>
            </a:r>
          </a:p>
          <a:p>
            <a:pPr marL="342900" indent="-342900">
              <a:buFontTx/>
              <a:buChar char="-"/>
            </a:pPr>
            <a:r>
              <a:rPr lang="cs-CZ" dirty="0"/>
              <a:t>-Sdílení zkušeností pedagogů z různých škol prostřednictvím vzájemných návštěv – pro </a:t>
            </a:r>
            <a:r>
              <a:rPr lang="cs-CZ" dirty="0" smtClean="0"/>
              <a:t>MŠ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Sdílení zkušeností pedagogů z různých škol prostřednictvím vzájemných návštěv – pro </a:t>
            </a:r>
            <a:r>
              <a:rPr lang="cs-CZ" dirty="0" smtClean="0"/>
              <a:t>ZŠ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Odborně zaměřená tematická setkávání s spolupráce s rodiči dětí </a:t>
            </a:r>
            <a:r>
              <a:rPr lang="cs-CZ" dirty="0" smtClean="0"/>
              <a:t>MŠ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Odborně zaměřená tematická setkávání s spolupráce s rodiči žáků </a:t>
            </a:r>
            <a:r>
              <a:rPr lang="cs-CZ" dirty="0" smtClean="0"/>
              <a:t>ZŠ (zápis)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Vzájemná spolupráce pedagogů ZŠ (zápis)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Tandemová výuka na ZŠ (záznam z realizace)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CLIL ve výuce na ZŠ (záznam o realizaci)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Nové metody ve výuce na ZŠ (záznam o realizaci)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dohoda o spolupráci mezi školami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Šablony: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Sdílení zkušeností pedagogů z různých škol prostřednictvím vzájemných návštěv – pro MŠ</a:t>
            </a:r>
          </a:p>
          <a:p>
            <a:pPr marL="342900" indent="-342900">
              <a:buFontTx/>
              <a:buChar char="-"/>
            </a:pPr>
            <a:r>
              <a:rPr lang="cs-CZ" dirty="0"/>
              <a:t>Sdílení zkušeností pedagogů z různých škol prostřednictvím vzájemných návštěv – pro </a:t>
            </a:r>
            <a:r>
              <a:rPr lang="cs-CZ" dirty="0" smtClean="0"/>
              <a:t>ZŠ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 smtClean="0"/>
              <a:t>(+ Zápis o provedených návštěvách)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22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Přílohy – třídní knihy aktivit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Třídní kniha klubu – šablony: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Čtenářský klub pro žáky ZŠ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Klub zábavné logiky a rozvoje matematické gramotnosti žáků ZŠ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Třídní kniha doučování – šablona: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Doučování žáků ZŠ ohrožených školním neúspěchem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Třídní kniha přípravy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Příprava na vyučování žáků ZŠ ohrožených školním neúspěchem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Přílohy se skládají z  </a:t>
            </a:r>
            <a:r>
              <a:rPr lang="cs-CZ" dirty="0"/>
              <a:t>třídní </a:t>
            </a:r>
            <a:r>
              <a:rPr lang="cs-CZ" dirty="0" smtClean="0"/>
              <a:t>knihy a docházky </a:t>
            </a:r>
            <a:r>
              <a:rPr lang="cs-CZ" dirty="0"/>
              <a:t>žáků </a:t>
            </a:r>
            <a:r>
              <a:rPr lang="cs-CZ" dirty="0" smtClean="0"/>
              <a:t>(tj. příloha má 2 listy)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9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428D96"/>
                </a:solidFill>
              </a:rPr>
              <a:t>Program semináře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Monitorování projektů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Finanční 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Publicita, archivace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Sankce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Změny projektů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Zpráva o realizaci a Žádost o platbu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report o činnosti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Šablony: 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šechny personální šablony (výběr konkrétní šablony z rozevíracího seznamu v hlavičce reportu)</a:t>
            </a:r>
          </a:p>
          <a:p>
            <a:pPr marL="342900" indent="-342900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ozsah popisu činností není nikde stanoven</a:t>
            </a:r>
          </a:p>
          <a:p>
            <a:pPr marL="342900" indent="-342900"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e třeba vykonávat a vykazovat činnosti v souladu s pracovní náplní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ykazovat činnosti dle pracovní náplně, ale konkrétněji („jedinečné“ vykazování, které nebude každým měsícem naprosto totožné). 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7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Příloha – prezenční listina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Šablony: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Profesní rozvoj pedagogů prostřednictvím supervize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Odborně zaměřená tematická setkávání s spolupráce s rodiči dětí MŠ</a:t>
            </a:r>
          </a:p>
          <a:p>
            <a:pPr marL="342900" indent="-342900">
              <a:buFontTx/>
              <a:buChar char="-"/>
            </a:pPr>
            <a:r>
              <a:rPr lang="cs-CZ" dirty="0"/>
              <a:t>Odborně zaměřená tematická setkávání s spolupráce </a:t>
            </a:r>
            <a:r>
              <a:rPr lang="cs-CZ" dirty="0" smtClean="0"/>
              <a:t>s rodiči žáků ZŠ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 smtClean="0"/>
              <a:t>Prezenční listiny pro rodiče: vždy </a:t>
            </a:r>
            <a:r>
              <a:rPr lang="cs-CZ" dirty="0" err="1" smtClean="0"/>
              <a:t>logolink</a:t>
            </a:r>
            <a:r>
              <a:rPr lang="cs-CZ" dirty="0" smtClean="0"/>
              <a:t> (povinnou publicitu).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59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Přílohy -  pro šablonu supervize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Závěrečná zpráva ze supervize 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pracovává supervizor (v uzavřené dohodě myslet i na tuto činnost)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Prezenční listina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Smlouva o </a:t>
            </a:r>
            <a:r>
              <a:rPr lang="cs-CZ" dirty="0"/>
              <a:t>poskytnutí služeb uzavřené mezi školou a supervizorem (případně pracovní smlouva/DPČ/DPP) musí </a:t>
            </a:r>
            <a:r>
              <a:rPr lang="cs-CZ" dirty="0" smtClean="0"/>
              <a:t>obsahovat: 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pt-BR" dirty="0" smtClean="0"/>
              <a:t>registrační </a:t>
            </a:r>
            <a:r>
              <a:rPr lang="pt-BR" dirty="0"/>
              <a:t>číslo a název projektu; 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pracovní </a:t>
            </a:r>
            <a:r>
              <a:rPr lang="cs-CZ" dirty="0"/>
              <a:t>náplň/předmět smlouvy. </a:t>
            </a:r>
            <a:endParaRPr lang="cs-CZ" dirty="0" smtClean="0"/>
          </a:p>
          <a:p>
            <a:r>
              <a:rPr lang="cs-CZ" dirty="0" smtClean="0"/>
              <a:t>Výše </a:t>
            </a:r>
            <a:r>
              <a:rPr lang="cs-CZ" dirty="0"/>
              <a:t>odměny supervizora není předmětem </a:t>
            </a:r>
            <a:r>
              <a:rPr lang="cs-CZ" dirty="0" smtClean="0"/>
              <a:t>kontroly</a:t>
            </a:r>
            <a:r>
              <a:rPr lang="cs-CZ" dirty="0"/>
              <a:t> </a:t>
            </a:r>
            <a:r>
              <a:rPr lang="cs-CZ" dirty="0" smtClean="0"/>
              <a:t>a v případě </a:t>
            </a:r>
            <a:r>
              <a:rPr lang="cs-CZ" dirty="0"/>
              <a:t>DPČ/DPP není předmětem kontroly výše úvazku supervizora. </a:t>
            </a:r>
          </a:p>
        </p:txBody>
      </p:sp>
    </p:spTree>
    <p:extLst>
      <p:ext uri="{BB962C8B-B14F-4D97-AF65-F5344CB8AC3E}">
        <p14:creationId xmlns:p14="http://schemas.microsoft.com/office/powerpoint/2010/main" val="817298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Pracovní smlouvy, DPP, DPČ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smlouvy a DPČ pro personální pozice v šablonách </a:t>
            </a:r>
          </a:p>
          <a:p>
            <a:r>
              <a:rPr lang="cs-CZ" dirty="0"/>
              <a:t> </a:t>
            </a:r>
            <a:r>
              <a:rPr lang="cs-CZ" dirty="0" smtClean="0"/>
              <a:t>     (</a:t>
            </a:r>
            <a:r>
              <a:rPr lang="cs-CZ" dirty="0" err="1" smtClean="0"/>
              <a:t>sken</a:t>
            </a:r>
            <a:r>
              <a:rPr lang="cs-CZ" dirty="0" smtClean="0"/>
              <a:t> se dokládá k </a:t>
            </a:r>
            <a:r>
              <a:rPr lang="cs-CZ" dirty="0" err="1" smtClean="0"/>
              <a:t>ZoR</a:t>
            </a:r>
            <a:r>
              <a:rPr lang="cs-CZ" dirty="0" smtClean="0"/>
              <a:t>, originál se předkládá při kontrole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smlouva/DPČ/DPP/smlouva o poskytnutí služeb se </a:t>
            </a:r>
            <a:r>
              <a:rPr lang="cs-CZ" dirty="0"/>
              <a:t>supervizorem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(</a:t>
            </a:r>
            <a:r>
              <a:rPr lang="cs-CZ" dirty="0" err="1"/>
              <a:t>sken</a:t>
            </a:r>
            <a:r>
              <a:rPr lang="cs-CZ" dirty="0"/>
              <a:t> se dokládá k </a:t>
            </a:r>
            <a:r>
              <a:rPr lang="cs-CZ" dirty="0" err="1"/>
              <a:t>ZoR</a:t>
            </a:r>
            <a:r>
              <a:rPr lang="cs-CZ" dirty="0"/>
              <a:t>, originál se předkládá při kontrole na místě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Pracovní smlouvy/DPČ/DPP/smlouva o poskytnutí služeb pro zajištění aktivit a administraci projektu </a:t>
            </a:r>
          </a:p>
          <a:p>
            <a:r>
              <a:rPr lang="cs-CZ" dirty="0"/>
              <a:t> </a:t>
            </a:r>
            <a:r>
              <a:rPr lang="cs-CZ" dirty="0" smtClean="0"/>
              <a:t>     (nedokládá se k </a:t>
            </a:r>
            <a:r>
              <a:rPr lang="cs-CZ" dirty="0" err="1" smtClean="0"/>
              <a:t>ZoR</a:t>
            </a:r>
            <a:r>
              <a:rPr lang="cs-CZ" dirty="0" smtClean="0"/>
              <a:t> a ani při kontrole na místě)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6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Pracovní smlouvy, DPP, DPČ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003675"/>
          </a:xfrm>
        </p:spPr>
        <p:txBody>
          <a:bodyPr>
            <a:normAutofit/>
          </a:bodyPr>
          <a:lstStyle/>
          <a:p>
            <a:r>
              <a:rPr lang="cs-CZ" dirty="0" smtClean="0"/>
              <a:t>Krom náležitostí dle Zákoníku práce musí obsahovat (dle přílohy č. 3 výzvy, str. 122):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ýši úvazku a název pracovní pozice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racovní náplň</a:t>
            </a:r>
          </a:p>
          <a:p>
            <a:pPr marL="342900" indent="-342900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egistrační číslo a název projektu</a:t>
            </a:r>
          </a:p>
          <a:p>
            <a:endParaRPr lang="cs-CZ" dirty="0" smtClean="0"/>
          </a:p>
          <a:p>
            <a:r>
              <a:rPr lang="cs-CZ" dirty="0" smtClean="0"/>
              <a:t>Předmětem kontroly ze strany poskytovatele dotace budou pouze tyto náležitosti, předmětem kontroly není stanovená výše odměny. Je-li odměna stanovena v samostatném dokumentu, není třeba jej dokládat.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83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výsledkových indikátorů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6 00 00 Celkový počet účastníků </a:t>
            </a:r>
            <a:r>
              <a:rPr lang="cs-CZ" dirty="0"/>
              <a:t>(bagatelní podpora 24 hodin)</a:t>
            </a:r>
          </a:p>
          <a:p>
            <a:r>
              <a:rPr lang="cs-CZ" b="1" dirty="0" smtClean="0"/>
              <a:t>5 </a:t>
            </a:r>
            <a:r>
              <a:rPr lang="cs-CZ" b="1" dirty="0"/>
              <a:t>25 10 Počet pracovníků ve vzdělávání</a:t>
            </a:r>
            <a:r>
              <a:rPr lang="cs-CZ" dirty="0"/>
              <a:t>, kteří v praxi uplatňují nově získané poznatky a dovednosti </a:t>
            </a:r>
          </a:p>
          <a:p>
            <a:r>
              <a:rPr lang="cs-CZ" b="1" dirty="0" smtClean="0"/>
              <a:t>5 10 10 Počet organizací</a:t>
            </a:r>
            <a:r>
              <a:rPr lang="cs-CZ" dirty="0" smtClean="0"/>
              <a:t>, ve kterých se zvýšila kvalita výchovy a vzdělávání a </a:t>
            </a:r>
            <a:r>
              <a:rPr lang="cs-CZ" dirty="0" err="1" smtClean="0"/>
              <a:t>proinkluzivnost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Dokladování popsáno přímo u indikátorů v příloze č. 3 Výzvy (str. 124 – 125)</a:t>
            </a:r>
          </a:p>
          <a:p>
            <a:endParaRPr lang="cs-CZ" dirty="0" smtClean="0"/>
          </a:p>
          <a:p>
            <a:r>
              <a:rPr lang="cs-CZ" dirty="0" smtClean="0"/>
              <a:t>Výsledkové indikátory </a:t>
            </a:r>
            <a:r>
              <a:rPr lang="cs-CZ" b="1" dirty="0" smtClean="0"/>
              <a:t>statistického charakteru</a:t>
            </a:r>
            <a:r>
              <a:rPr lang="cs-CZ" dirty="0" smtClean="0"/>
              <a:t>: </a:t>
            </a:r>
          </a:p>
          <a:p>
            <a:r>
              <a:rPr lang="cs-CZ" dirty="0" smtClean="0"/>
              <a:t>5 15 10 Celkový počet dětí, žáků a studentů v podpořených organizacích</a:t>
            </a:r>
          </a:p>
          <a:p>
            <a:r>
              <a:rPr lang="cs-CZ" dirty="0" smtClean="0"/>
              <a:t>5 16 10 Počet dětí a žáků s potřebou podpůrných opatření </a:t>
            </a:r>
          </a:p>
          <a:p>
            <a:r>
              <a:rPr lang="cs-CZ" dirty="0" smtClean="0"/>
              <a:t>5 17 10 Počet dětí, žáků a studentů Romů v podpořených organizacích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96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Indikátor 6 00 00 Celkový počet účastníků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vykázání indikátoru 6 00 00 je nutné pracovat v systému </a:t>
            </a:r>
            <a:r>
              <a:rPr lang="cs-CZ" b="1" dirty="0" smtClean="0"/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Registrační </a:t>
            </a:r>
            <a:r>
              <a:rPr lang="cs-CZ" dirty="0"/>
              <a:t>údaje do systému IS ESF 2014+ obdrží škola po vydání Rozhodnutí – datovou schránkou nebo depeší. Příjemce/Zástupce příjemce se registrují do systému pouze jednou.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Vyplňuje se Karta účastníka OP VVV(identifikační údaje podpořené osoby), kterou příjemce uchovává podepsanou účastníkem pro případnou kontrolu na místě (do </a:t>
            </a:r>
            <a:r>
              <a:rPr lang="cs-CZ" dirty="0" err="1" smtClean="0"/>
              <a:t>ZoR</a:t>
            </a:r>
            <a:r>
              <a:rPr lang="cs-CZ" dirty="0" smtClean="0"/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 </a:t>
            </a:r>
            <a:r>
              <a:rPr lang="cs-CZ" dirty="0" err="1" smtClean="0"/>
              <a:t>ZoR</a:t>
            </a:r>
            <a:r>
              <a:rPr lang="cs-CZ" dirty="0" smtClean="0"/>
              <a:t> se dokládá jmenný seznam účastníků započítaných do 6 00 00 (tj. při dosažení bagatelní podpory) s označením nových jmen ve sledovaném období.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Technický postup k práci v systému (a Karta účastníka OP VVV) je zveřejněn na webu MŠMT: </a:t>
            </a:r>
            <a:r>
              <a:rPr lang="cs-CZ" u="sng" dirty="0">
                <a:hlinkClick r:id="rId3"/>
              </a:rPr>
              <a:t>http://www.msmt.cz/strukturalni-fondy-1/is-esf-2014-evidence-podporenych-osob-2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77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636" y="792451"/>
            <a:ext cx="8099714" cy="898237"/>
          </a:xfrm>
        </p:spPr>
        <p:txBody>
          <a:bodyPr/>
          <a:lstStyle/>
          <a:p>
            <a:pPr algn="ctr"/>
            <a:r>
              <a:rPr lang="cs-CZ" dirty="0"/>
              <a:t>Dokladování bagatelní </a:t>
            </a:r>
            <a:r>
              <a:rPr lang="cs-CZ" dirty="0" smtClean="0"/>
              <a:t>podpory:</a:t>
            </a:r>
            <a:r>
              <a:rPr lang="cs-CZ" dirty="0" smtClean="0">
                <a:solidFill>
                  <a:srgbClr val="428D96"/>
                </a:solidFill>
              </a:rPr>
              <a:t> Postup v IS ESF2014+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Příjemce obdrží registrační údaje pro registraci v systému IS ESF 2014+ (registrační/aktivační údaje jsou uvedeny na konkrétní osobu). </a:t>
            </a:r>
          </a:p>
          <a:p>
            <a:pPr marL="457200" indent="-457200">
              <a:buAutoNum type="arabicPeriod"/>
            </a:pPr>
            <a:r>
              <a:rPr lang="cs-CZ" dirty="0" smtClean="0"/>
              <a:t>Zástupce příjemce se přihlásí do systému IS ESF 2014+.</a:t>
            </a:r>
          </a:p>
          <a:p>
            <a:pPr marL="457200" indent="-457200">
              <a:buAutoNum type="arabicPeriod"/>
            </a:pPr>
            <a:r>
              <a:rPr lang="cs-CZ" dirty="0" smtClean="0"/>
              <a:t>Budoucí podpořené osoby (příjemce)  vyplní údaje v Kartě účastníka OP VVV. Kartu účastníka elektronicky odešlou (pole „odeslat“).</a:t>
            </a:r>
          </a:p>
          <a:p>
            <a:pPr marL="457200" indent="-457200">
              <a:buAutoNum type="arabicPeriod"/>
            </a:pPr>
            <a:r>
              <a:rPr lang="cs-CZ" dirty="0" smtClean="0"/>
              <a:t>Údaje z Karty účastníka OP VVV se vygenerují do projektu v systému IS ESF 2014+ (záložka Formuláře PO).</a:t>
            </a:r>
          </a:p>
          <a:p>
            <a:pPr marL="457200" indent="-457200">
              <a:buAutoNum type="arabicPeriod"/>
            </a:pPr>
            <a:r>
              <a:rPr lang="cs-CZ" dirty="0" smtClean="0"/>
              <a:t>Zástupce příjemce vyplňuje počty hodin vzdělávání po ukončení aktivity (tj. na základě certifikátu nebo vyplněné přílohy k </a:t>
            </a:r>
            <a:r>
              <a:rPr lang="cs-CZ" dirty="0" err="1" smtClean="0"/>
              <a:t>ZoR</a:t>
            </a:r>
            <a:r>
              <a:rPr lang="cs-CZ" dirty="0" smtClean="0"/>
              <a:t>). </a:t>
            </a:r>
          </a:p>
          <a:p>
            <a:pPr marL="457200" indent="-457200">
              <a:buAutoNum type="arabicPeriod"/>
            </a:pPr>
            <a:r>
              <a:rPr lang="cs-CZ" dirty="0" smtClean="0"/>
              <a:t>Jakmile počet hodin u podpořené osoby dosáhne stanovený počet hodin, příjemce schvaluje seznam podpořených osob, osoby se započítávají do indikátoru 6 00 00 Celkový počet účastníků. V IS KP 14+ na záložce </a:t>
            </a:r>
            <a:r>
              <a:rPr lang="cs-CZ" dirty="0" err="1" smtClean="0"/>
              <a:t>ZoR</a:t>
            </a:r>
            <a:r>
              <a:rPr lang="cs-CZ" dirty="0" smtClean="0"/>
              <a:t>  -stiskem tlačítka Aktualizace u IS ESF dochází v výpočtu indikátorů.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609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podpory: Karta účastníka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Principy: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Kartu účastníka vyplňuje  kmenový zaměstnanec školy, který je započítán do indikátoru 6 00 00 (Celkový počet účastníků, tj. pedagog s bagatelní podporou)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Příjemce </a:t>
            </a:r>
            <a:r>
              <a:rPr lang="cs-CZ" dirty="0"/>
              <a:t>je povinen zajistit její vyplnění za každou podpořenou </a:t>
            </a:r>
            <a:r>
              <a:rPr lang="cs-CZ" dirty="0" smtClean="0"/>
              <a:t>osobu (před zahájením vzdělávání</a:t>
            </a:r>
            <a:r>
              <a:rPr lang="cs-CZ" dirty="0"/>
              <a:t>). 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Doporučujeme</a:t>
            </a:r>
            <a:r>
              <a:rPr lang="cs-CZ" dirty="0"/>
              <a:t>, aby zástupce příjemce </a:t>
            </a:r>
            <a:r>
              <a:rPr lang="cs-CZ" dirty="0" err="1"/>
              <a:t>předvyplnil</a:t>
            </a:r>
            <a:r>
              <a:rPr lang="cs-CZ" dirty="0"/>
              <a:t> Identifikaci projektu (</a:t>
            </a:r>
            <a:r>
              <a:rPr lang="cs-CZ" u="sng" dirty="0"/>
              <a:t>Registrační číslo projektu</a:t>
            </a:r>
            <a:r>
              <a:rPr lang="cs-CZ" dirty="0"/>
              <a:t>, Název projektu, Příjemce podpory) a předvyplněný PDF formulář předal k vyplnění podpořeným osobám v elektronické podobě (v případě předání URL odkazu k on-line vyplnění Karty účastníka OP VVV toto není již nutné, hlavička je </a:t>
            </a:r>
            <a:r>
              <a:rPr lang="cs-CZ" dirty="0" err="1"/>
              <a:t>předvyplněna</a:t>
            </a:r>
            <a:r>
              <a:rPr lang="cs-CZ" dirty="0"/>
              <a:t> automaticky).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Po ukončení vzdělávání z projektu doplní zástupce příjemce údaje o podpoře do systému IS ESF 2014+. </a:t>
            </a:r>
          </a:p>
        </p:txBody>
      </p:sp>
    </p:spTree>
    <p:extLst>
      <p:ext uri="{BB962C8B-B14F-4D97-AF65-F5344CB8AC3E}">
        <p14:creationId xmlns:p14="http://schemas.microsoft.com/office/powerpoint/2010/main" val="3842246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bagatelní podpory: Karta účastníka OP VVV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Vyplnění Karty účastníka OP VVV</a:t>
            </a:r>
          </a:p>
          <a:p>
            <a:pPr algn="just"/>
            <a:r>
              <a:rPr lang="cs-CZ" dirty="0" smtClean="0"/>
              <a:t>Dva způsoby vyplnění: </a:t>
            </a:r>
          </a:p>
          <a:p>
            <a:pPr marL="457200" indent="-457200" algn="just">
              <a:buAutoNum type="alphaLcParenR"/>
            </a:pPr>
            <a:r>
              <a:rPr lang="cs-CZ" dirty="0" smtClean="0"/>
              <a:t>Off-line vyplnění - stažení </a:t>
            </a:r>
            <a:r>
              <a:rPr lang="cs-CZ" dirty="0"/>
              <a:t>a uložení </a:t>
            </a:r>
            <a:r>
              <a:rPr lang="cs-CZ" dirty="0" smtClean="0"/>
              <a:t>PDF formuláře </a:t>
            </a:r>
            <a:r>
              <a:rPr lang="cs-CZ" dirty="0"/>
              <a:t>na disk </a:t>
            </a:r>
            <a:r>
              <a:rPr lang="cs-CZ" dirty="0" smtClean="0"/>
              <a:t>počítače, vyplnění a odeslání formuláře pomocí tlačítka „Odeslat“. (případně pouze uložit a předat zástupci příjemce na </a:t>
            </a:r>
            <a:r>
              <a:rPr lang="cs-CZ" dirty="0" err="1" smtClean="0"/>
              <a:t>flash</a:t>
            </a:r>
            <a:r>
              <a:rPr lang="cs-CZ" dirty="0" smtClean="0"/>
              <a:t> disku apod.</a:t>
            </a:r>
            <a:r>
              <a:rPr lang="en-US" dirty="0" smtClean="0"/>
              <a:t>;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cs-CZ" dirty="0" smtClean="0"/>
              <a:t>má poté možnost sám Karty účastníka OP VVV do systému sám nahrát)</a:t>
            </a:r>
            <a:endParaRPr lang="cs-CZ" dirty="0"/>
          </a:p>
          <a:p>
            <a:pPr algn="just"/>
            <a:r>
              <a:rPr lang="cs-CZ" dirty="0" smtClean="0"/>
              <a:t>b)  	On-line vyplnění - (v systému IS ESF 2014+ s již automaticky 	předvyplněnou 	hlavičkou</a:t>
            </a:r>
            <a:r>
              <a:rPr lang="en-US" dirty="0" smtClean="0"/>
              <a:t>;</a:t>
            </a:r>
            <a:r>
              <a:rPr lang="cs-CZ" dirty="0" smtClean="0"/>
              <a:t> URL odkaz pro on-line vyplnění 	formuláře předává zástupce příjemce)</a:t>
            </a:r>
            <a:endParaRPr lang="cs-CZ" dirty="0"/>
          </a:p>
          <a:p>
            <a:pPr algn="just"/>
            <a:r>
              <a:rPr lang="cs-CZ" dirty="0" smtClean="0"/>
              <a:t>Po vyplnění formuláře: vytisknout, podepsat od podpořené osoby a uchovat.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6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Monitorování projektů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reflexí v portfoliích pedagogů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Indikátor 5 25 10 Počet pracovníků ve vzdělávání, kteří v praxi uplatňují nově získané poznatky a dovednosti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Podpořený pedagog zpracuje reflexi absolvovaných aktivit v portfoliu pedagoga.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Požadavky na obsah portfolia nejsou stanoveny krom:</a:t>
            </a:r>
          </a:p>
          <a:p>
            <a:pPr marL="342900" indent="-342900"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vedení registračního čísla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opis uplatnění a ověření nově získaných poznatků a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 základě všech portfolií zpracuje příjemce souhrnnou zprávu za celou organizaci (lze použít formulář u příloh k </a:t>
            </a:r>
            <a:r>
              <a:rPr lang="cs-CZ" dirty="0" err="1" smtClean="0"/>
              <a:t>ZoR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kontrolu na místě: je třeba mít portfolia (pokud pedagog odejde nebo po ukončení projektu: kopie portfolií/částí portfolií).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595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Zpracování osobních údajů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b="1" dirty="0" smtClean="0"/>
              <a:t>Zajištění souhlasu </a:t>
            </a:r>
            <a:r>
              <a:rPr lang="cs-CZ" dirty="0" smtClean="0"/>
              <a:t>se zpracováním osobních údajů podpořených osob. </a:t>
            </a:r>
          </a:p>
          <a:p>
            <a:pPr marL="457200" indent="-457200">
              <a:buAutoNum type="arabicPeriod"/>
            </a:pPr>
            <a:r>
              <a:rPr lang="cs-CZ" b="1" dirty="0" smtClean="0"/>
              <a:t>Zpracování osobních údajů </a:t>
            </a:r>
            <a:r>
              <a:rPr lang="cs-CZ" dirty="0" smtClean="0"/>
              <a:t>podpořených osob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příjemce </a:t>
            </a:r>
            <a:r>
              <a:rPr lang="cs-CZ" dirty="0"/>
              <a:t>nepodává oznámení o zpracování osobních údajů na ÚOOÚ – dle §18 odst. 1 písm. B zákona č. 101/2002 </a:t>
            </a:r>
            <a:r>
              <a:rPr lang="cs-CZ" dirty="0" smtClean="0"/>
              <a:t>Sb., o </a:t>
            </a:r>
            <a:r>
              <a:rPr lang="cs-CZ" dirty="0"/>
              <a:t>ochraně osobních </a:t>
            </a:r>
            <a:r>
              <a:rPr lang="cs-CZ" dirty="0" smtClean="0"/>
              <a:t>údajů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příjemce uzavírá smlouvu o ochraně osobních údajů s případným dodavatelem, pokud má dodavatel zpracovávat osobní údaje.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Údaje o podpořených osobách lze zpracovávat výhradně v souvislosti s realizací projektu. </a:t>
            </a:r>
          </a:p>
          <a:p>
            <a:r>
              <a:rPr lang="cs-CZ" dirty="0" smtClean="0"/>
              <a:t>Viz Rozhodnutí o poskytnutí dotace, část II, body 21 a 22.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02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Dokladování výsledků dotazníku školy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Indikátor 5 10 10 Počet organizací, ve kterých se zvýšila kvalita výchovy a vzdělávání a </a:t>
            </a:r>
            <a:r>
              <a:rPr lang="cs-CZ" dirty="0" err="1" smtClean="0"/>
              <a:t>proinkluzivnost</a:t>
            </a:r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Škola opětovně provede sebehodnocení (vyplní dotazník) a MŠMT dotazník vyhodnotí.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Výsledek dotazníkového šetření bude uveden nejpozději v </a:t>
            </a:r>
            <a:r>
              <a:rPr lang="cs-CZ" dirty="0" err="1" smtClean="0"/>
              <a:t>ZZoR</a:t>
            </a:r>
            <a:r>
              <a:rPr lang="cs-CZ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Doporučený časový harmonogram bude zveřejněn (tj. kdy nejlépe vyplnit dotazník).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vykázání cílové hodnoty 1 (v případě MŠ nebo ZŠ) nebo 2 (v případě MŠ+ZŠ) stačí minimální zlepšení stavu.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Vyhodnocení dotazníku je třeba uchovat pro případnou kontrolu na místě.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36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Monitorovací návštěva a evaluační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Monitorovací návštěva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ílem je předejít nenapravitelným pochybením ze strany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e strany administrátora ZP MŠMT u příjemce dotace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věření stavu projektu a řešení nejasností, prováděných změn apod. </a:t>
            </a:r>
          </a:p>
          <a:p>
            <a:r>
              <a:rPr lang="cs-CZ" dirty="0" smtClean="0"/>
              <a:t>      </a:t>
            </a:r>
            <a:endParaRPr lang="cs-CZ" dirty="0"/>
          </a:p>
          <a:p>
            <a:r>
              <a:rPr lang="cs-CZ" b="1" dirty="0" smtClean="0"/>
              <a:t>Součinnost při evaluačních aktivitách v rámci OP VVV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 základě oslovení MŠMT se příjemce podílí na vyhodnocování úspěšnosti aktivit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</a:t>
            </a:r>
            <a:r>
              <a:rPr lang="cs-CZ" dirty="0" smtClean="0"/>
              <a:t>ormy: dotazníková šetření, účast na řízeném rozhovoru,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44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Kontroly na místě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Veřejnosprávní kontrola dle zákona č. 255/2012 Sb., o kontrole.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je informován o provedení kontroly v dostatečném předstihu.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Kontrolní skupina ověřuje skutečnosti uvedené v žádosti o podporu, zprávách o realizaci a ve změnách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Kontrolní skupina vypracuje Protokol o kontrole (do 30 kalendářních dnů), proti kterému může příjemce dotace podat námitky do 15 kalendářních dnů ode dne doručení Protokolu o kontrole.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 základě kontrolních zjištění mohou být stanovena nápravná opatření.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1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Kontroly na místě – předmět kontroly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je předmětem kontroly na místě: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Výstupy v souladu s přílohou č. 3 Výzvy (v každé šabloně v poli „</a:t>
            </a:r>
            <a:r>
              <a:rPr lang="cs-CZ" i="1" dirty="0" smtClean="0"/>
              <a:t>Dokladování výstupů pro kontrolu na místě</a:t>
            </a:r>
            <a:r>
              <a:rPr lang="cs-CZ" dirty="0" smtClean="0"/>
              <a:t>“ je uvedeno, co je nutné předložit při kontrole na místě).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Publicita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Naplňování výsledkových indikátorů (karty účastníka, portfolia pedagogů, výsledky dotazníku).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Veřejné zakázky – dokumenty pro kontrolu na místě jsou uvedeny v kap. 12.4.1 Pravidel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zadávací podmínky, dodatečné informace, nabídky, protokol o otevírání obálek, posouzení a hodnocení, smlouva, oznámení o výsledku, oznámení o vyřazení nabídky, jmenování pověřené osoby nebo hodnoticí komise.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Archivace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528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Finanční řízení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Poskytnutí dotace – zálohové platby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Poskytnutí dotace: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ve </a:t>
            </a:r>
            <a:r>
              <a:rPr lang="cs-CZ" dirty="0"/>
              <a:t>2 zálohových </a:t>
            </a:r>
            <a:r>
              <a:rPr lang="cs-CZ" dirty="0" smtClean="0"/>
              <a:t>platbách pod účelovým znakem </a:t>
            </a:r>
            <a:r>
              <a:rPr lang="cs-CZ" b="1" dirty="0" smtClean="0"/>
              <a:t>33063.</a:t>
            </a:r>
          </a:p>
          <a:p>
            <a:pPr marL="457200" indent="-457200">
              <a:buAutoNum type="alphaLcParenR"/>
              <a:defRPr/>
            </a:pPr>
            <a:r>
              <a:rPr lang="cs-CZ" dirty="0" smtClean="0"/>
              <a:t>60% výše dotace odeslána do 30 pracovních dní po podpisu Rozhodnutí </a:t>
            </a:r>
          </a:p>
          <a:p>
            <a:pPr marL="457200" indent="-457200">
              <a:buAutoNum type="alphaLcParenR"/>
              <a:defRPr/>
            </a:pPr>
            <a:r>
              <a:rPr lang="cs-CZ" dirty="0" smtClean="0"/>
              <a:t>40% výše dotace odeslána po kontrole první Zprávy o realizaci</a:t>
            </a:r>
          </a:p>
          <a:p>
            <a:pPr marL="457200" indent="-457200">
              <a:buAutoNum type="alphaLcParenR"/>
              <a:defRPr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dle </a:t>
            </a:r>
            <a:r>
              <a:rPr lang="cs-CZ" dirty="0"/>
              <a:t>zákona č. 218/2000 Sb. prostřednictvím zřizovatele: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kraj/Magistrát </a:t>
            </a:r>
            <a:r>
              <a:rPr lang="cs-CZ" dirty="0" err="1"/>
              <a:t>hl.m</a:t>
            </a:r>
            <a:r>
              <a:rPr lang="cs-CZ" dirty="0"/>
              <a:t>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školy zřizované MŠMT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39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Způsobilost 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Časový rámec dle výzvy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 data zahájení fyzické realizace projektu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pokud byly výstupy dosaženy v době realizace projektu (a schváleny ze strany poskytovatele dotace), jsou s nimi související výdaje z hlediska času způsobilé.</a:t>
            </a:r>
          </a:p>
          <a:p>
            <a:endParaRPr lang="cs-CZ" dirty="0" smtClean="0"/>
          </a:p>
          <a:p>
            <a:r>
              <a:rPr lang="cs-CZ" b="1" dirty="0" smtClean="0"/>
              <a:t>Finanční prostředky nelze využít: </a:t>
            </a:r>
          </a:p>
          <a:p>
            <a:r>
              <a:rPr lang="cs-CZ" dirty="0"/>
              <a:t> </a:t>
            </a:r>
            <a:r>
              <a:rPr lang="cs-CZ" dirty="0" smtClean="0"/>
              <a:t>-    na investice, stavební úpravy a investiční nábytek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na to, co je hrazeno ze zákona (co může být nárokováno ze zákona)</a:t>
            </a:r>
          </a:p>
          <a:p>
            <a:endParaRPr lang="cs-CZ" dirty="0" smtClean="0"/>
          </a:p>
          <a:p>
            <a:r>
              <a:rPr lang="cs-CZ" dirty="0" smtClean="0"/>
              <a:t>Možnost využívání finančních prostředků napříč šablonami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není třeba se řídit hodnotou jednotlivých šablon, ale celou částkou na projektu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037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Finanční prostředky využívat za účelem dosažení cílů a výstupů aktivit. </a:t>
            </a:r>
          </a:p>
          <a:p>
            <a:r>
              <a:rPr lang="cs-CZ" u="sng" dirty="0" smtClean="0"/>
              <a:t>Např.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Platy/mzdy v personálních šablonách, včetně odvodů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Náklady na DVPP – kurz, doprava, ubytování, literatura, mzdový příspěvek (odměna zastupujícímu pedagogovi, ne suplování!!).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Odměny za vedení klubů, doučování, za vedení chůvy, za administraci projektu (účetní, vedoucí projektu, za vedení archivac</a:t>
            </a:r>
            <a:r>
              <a:rPr lang="cs-CZ" dirty="0" smtClean="0">
                <a:solidFill>
                  <a:srgbClr val="FF0000"/>
                </a:solidFill>
              </a:rPr>
              <a:t>e</a:t>
            </a:r>
            <a:r>
              <a:rPr lang="cs-CZ" dirty="0" smtClean="0"/>
              <a:t>) – interně i externě.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Odborná literatura, drobné pomůcky, spotřební materiál, softwary.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Drobné občerstvení pro schůzky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Vybavení a pomůcky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údaje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Výzva č. 02_16_023: pro MŠ a ZŠ v Praze</a:t>
            </a:r>
          </a:p>
          <a:p>
            <a:r>
              <a:rPr lang="cs-CZ" dirty="0" smtClean="0"/>
              <a:t>Výzva č. 02_16_022: pro MŠ a ZŠ v krajích</a:t>
            </a:r>
          </a:p>
          <a:p>
            <a:endParaRPr lang="cs-CZ" dirty="0"/>
          </a:p>
          <a:p>
            <a:r>
              <a:rPr lang="cs-CZ" dirty="0" smtClean="0"/>
              <a:t>Žádosti je možné podávat do: 30. 6. 2017</a:t>
            </a:r>
          </a:p>
          <a:p>
            <a:r>
              <a:rPr lang="cs-CZ" dirty="0" smtClean="0"/>
              <a:t>Projekty je možné realizovat do: 31. 8. 2019</a:t>
            </a:r>
          </a:p>
          <a:p>
            <a:r>
              <a:rPr lang="cs-CZ" dirty="0" smtClean="0"/>
              <a:t>Délka realizace: 24 měsíců</a:t>
            </a:r>
          </a:p>
          <a:p>
            <a:r>
              <a:rPr lang="cs-CZ" dirty="0" smtClean="0"/>
              <a:t>Alokace: 4,5 mld. Kč</a:t>
            </a:r>
          </a:p>
          <a:p>
            <a:r>
              <a:rPr lang="cs-CZ" dirty="0" smtClean="0"/>
              <a:t>Fond: ESF</a:t>
            </a:r>
          </a:p>
          <a:p>
            <a:r>
              <a:rPr lang="cs-CZ" dirty="0" smtClean="0"/>
              <a:t>Výše dotace: 200.000 Kč – 5 mil. Kč</a:t>
            </a:r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 – na co si dát pozor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Nákup vybavení </a:t>
            </a:r>
            <a:r>
              <a:rPr lang="cs-CZ" b="1" dirty="0" smtClean="0"/>
              <a:t>a IT techniky 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ečlivě zvážit potřebnost a využití – musí být využito pro realizaci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ozor na investice (40.000Kč a 60.000Kč)</a:t>
            </a:r>
          </a:p>
          <a:p>
            <a:endParaRPr lang="cs-CZ" dirty="0" smtClean="0"/>
          </a:p>
          <a:p>
            <a:r>
              <a:rPr lang="cs-CZ" b="1" dirty="0" smtClean="0"/>
              <a:t>Kurzy DVPP </a:t>
            </a:r>
          </a:p>
          <a:p>
            <a:pPr marL="342900" indent="-34290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urzy musí odpovídat požadavkům v šabloně</a:t>
            </a:r>
          </a:p>
          <a:p>
            <a:pPr marL="342900" indent="-34290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urz DVPP, který je hrazen z veřejných prostředků a je poskytován zdarma, je neuznatelný výstup.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lastní kurz DVPP školy nabídnutý pro pedagogy stejné školy je také neuznatelným výstupem.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47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Nakládání s majetkem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Během realizace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utnost zabezpečit proti poškození, ztrátě, odcizení (v případě odcizení či ztráty adekvátně nahradit pro naplnění cílů aktivit).</a:t>
            </a:r>
          </a:p>
          <a:p>
            <a:pPr marL="342900" indent="-342900"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nventarizovat (označit inventárním číslem) </a:t>
            </a:r>
          </a:p>
          <a:p>
            <a:pPr marL="342900" indent="-342900">
              <a:buFontTx/>
              <a:buChar char="-"/>
            </a:pPr>
            <a:r>
              <a:rPr lang="cs-CZ" dirty="0"/>
              <a:t>b</a:t>
            </a:r>
            <a:r>
              <a:rPr lang="cs-CZ" dirty="0" smtClean="0"/>
              <a:t>ěhem realizace nelze převést, prodat, pronajmout, zapůjčit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 třeba označovat povinnou publicitou 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b="1" dirty="0" smtClean="0"/>
              <a:t>Po ukončení realizace</a:t>
            </a:r>
          </a:p>
          <a:p>
            <a:pPr marL="342900" indent="-342900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ozhodnutí o poskytnutí dotace neobsahuje dobu stanovenou pro nepřevoditelnost majetku (tj. nevztahuje se na něj udržitelnost)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 zjišťováno a kontrolováno, jak bude s majetkem naloženo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714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Archivace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b="1" dirty="0" smtClean="0"/>
              <a:t>Principy: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je povinen uchovávat dokumenty spojené s realizací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Archivace dokumentů do 31. 12. 2033 (pokud legislativa nestanovuje delší dobu).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Dokumenty, které jsou v IS KP14+ jako originály, není potřeba uchovávat na jiném místě.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Dokumenty, které nejsou v IS KP14+ jako originály (= </a:t>
            </a:r>
            <a:r>
              <a:rPr lang="cs-CZ" dirty="0" err="1" smtClean="0"/>
              <a:t>skeny</a:t>
            </a:r>
            <a:r>
              <a:rPr lang="cs-CZ" dirty="0" smtClean="0"/>
              <a:t>), je potřeba uchovávat jako originály na jiném místě (např. některé přílohy k žádosti o podporu,  přílohy k </a:t>
            </a:r>
            <a:r>
              <a:rPr lang="cs-CZ" dirty="0" err="1" smtClean="0"/>
              <a:t>ZoR</a:t>
            </a:r>
            <a:r>
              <a:rPr lang="cs-CZ" dirty="0" smtClean="0"/>
              <a:t>, karty účastníků). </a:t>
            </a:r>
          </a:p>
          <a:p>
            <a:r>
              <a:rPr lang="cs-CZ" dirty="0" smtClean="0"/>
              <a:t>Přehled dokumentů a výstupů projektu, které podléhají uchovávání – Pravidla pro žadatele a příjemce ZP, kap. 7. 4.2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227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Publicita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b="1" dirty="0" smtClean="0"/>
              <a:t>Splnění minimální publicity</a:t>
            </a:r>
            <a:r>
              <a:rPr lang="cs-CZ" dirty="0" smtClean="0"/>
              <a:t>:</a:t>
            </a:r>
          </a:p>
          <a:p>
            <a:pPr marL="457200" indent="-457200">
              <a:buAutoNum type="arabicPeriod"/>
            </a:pPr>
            <a:r>
              <a:rPr lang="cs-CZ" dirty="0" smtClean="0"/>
              <a:t>Informovat na svých webových stránkách o projektu  (+ </a:t>
            </a:r>
            <a:r>
              <a:rPr lang="cs-CZ" dirty="0" err="1" smtClean="0"/>
              <a:t>logolink</a:t>
            </a:r>
            <a:r>
              <a:rPr lang="cs-CZ" dirty="0" smtClean="0"/>
              <a:t>), dle verze 2 Pravidel (kap. 17.1) nejpozději do odevzdání 1. </a:t>
            </a:r>
            <a:r>
              <a:rPr lang="cs-CZ" dirty="0" err="1" smtClean="0"/>
              <a:t>ZoR</a:t>
            </a:r>
            <a:r>
              <a:rPr lang="cs-CZ" dirty="0" smtClean="0"/>
              <a:t>. </a:t>
            </a:r>
          </a:p>
          <a:p>
            <a:pPr marL="457200" indent="-457200">
              <a:buAutoNum type="arabicPeriod"/>
            </a:pPr>
            <a:r>
              <a:rPr lang="cs-CZ" dirty="0" smtClean="0"/>
              <a:t>Umístit alespoň 1 plakát A3 (minimálně A3) s informacemi o projektu na místo viditelné pro veřejnost. </a:t>
            </a:r>
          </a:p>
          <a:p>
            <a:pPr marL="457200" indent="-457200">
              <a:buAutoNum type="arabicPeriod"/>
            </a:pPr>
            <a:r>
              <a:rPr lang="cs-CZ" dirty="0" smtClean="0"/>
              <a:t>Na dokumentech pro veřejnost, vč. potvrzení účasti, uvádět </a:t>
            </a:r>
            <a:r>
              <a:rPr lang="cs-CZ" dirty="0" err="1" smtClean="0"/>
              <a:t>logolink</a:t>
            </a:r>
            <a:r>
              <a:rPr lang="cs-CZ" dirty="0" smtClean="0"/>
              <a:t>.</a:t>
            </a:r>
          </a:p>
          <a:p>
            <a:pPr marL="457200" indent="-457200">
              <a:buAutoNum type="arabicPeriod"/>
            </a:pPr>
            <a:r>
              <a:rPr lang="cs-CZ" dirty="0" smtClean="0"/>
              <a:t>Při pořádání seminářů, školení atd. informovat účastníky i případně subjekty </a:t>
            </a:r>
            <a:r>
              <a:rPr lang="cs-CZ" dirty="0"/>
              <a:t>podílející se </a:t>
            </a:r>
            <a:r>
              <a:rPr lang="cs-CZ" dirty="0" smtClean="0"/>
              <a:t>na pořádání semináře, o podpoře z OP VVV.  </a:t>
            </a:r>
          </a:p>
          <a:p>
            <a:r>
              <a:rPr lang="cs-CZ" dirty="0" err="1" smtClean="0"/>
              <a:t>Logolinky</a:t>
            </a:r>
            <a:r>
              <a:rPr lang="cs-CZ" dirty="0" smtClean="0"/>
              <a:t>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www.msmt.cz/strukturalni-fondy-1/pravidla-pro-publicitu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Generátor publicity (plakátu): </a:t>
            </a:r>
            <a:r>
              <a:rPr lang="cs-CZ" dirty="0">
                <a:hlinkClick r:id="rId4"/>
              </a:rPr>
              <a:t>https://publicita.dotaceeu.cz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993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Publicita na dokumentech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 smtClean="0"/>
              <a:t>Dokumenty administrativního charakteru </a:t>
            </a:r>
            <a:r>
              <a:rPr lang="cs-CZ" dirty="0" smtClean="0"/>
              <a:t>– bez povinné publicity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smlouvy/DPČ/DPP, reporty, vyhlášení výběrových řízení, …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Dokumenty k </a:t>
            </a:r>
            <a:r>
              <a:rPr lang="cs-CZ" b="1" dirty="0"/>
              <a:t>informování veřejnosti </a:t>
            </a:r>
            <a:r>
              <a:rPr lang="cs-CZ" dirty="0" smtClean="0"/>
              <a:t>– publicita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informace o projektu na webových stránkách a v tisku, letáky, prezentace, prezenční listiny., popř. zveřejněné výstupy projektu, …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Předměty pořízené z projektu </a:t>
            </a:r>
            <a:r>
              <a:rPr lang="cs-CZ" dirty="0" smtClean="0"/>
              <a:t>– bez povinné publicity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knihy, drobné pomůcky, hry, sedáky, počítač, …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165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Nesrovnalosti a způsoby jejich řešení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cs-CZ" b="1" dirty="0" smtClean="0"/>
              <a:t>Pochybení, u nichž lze sjednat nápravu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říjemce bude vyzván k nápravě/opravě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j</a:t>
            </a:r>
            <a:r>
              <a:rPr lang="cs-CZ" dirty="0" smtClean="0"/>
              <a:t>e-li napraveno/opraveno = v pořádku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ení-li napraveno/opraveno = bude hlášeno jako podezření na porušení rozpočtové kázně na FÚ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2. </a:t>
            </a:r>
            <a:r>
              <a:rPr lang="cs-CZ" b="1" dirty="0" smtClean="0"/>
              <a:t>Pochybení, u nichž nelze sjednat nápravu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oskytovatel dotace stanoví sankci v souladu s právním aktem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říjemce uhradí sankci na určený bankovní účet = v pořádku </a:t>
            </a:r>
          </a:p>
          <a:p>
            <a:pPr marL="342900" indent="-342900" algn="just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říjemce neuhradí sankci = bude </a:t>
            </a:r>
            <a:r>
              <a:rPr lang="cs-CZ" dirty="0"/>
              <a:t>hlášeno jako podezření na porušení rozpočtové kázně na FÚ</a:t>
            </a:r>
          </a:p>
          <a:p>
            <a:pPr marL="342900" indent="-342900" algn="just">
              <a:buFontTx/>
              <a:buChar char="-"/>
            </a:pPr>
            <a:endParaRPr lang="cs-CZ" dirty="0" smtClean="0"/>
          </a:p>
          <a:p>
            <a:pPr marL="342900" indent="-342900" algn="just">
              <a:buFontTx/>
              <a:buChar char="-"/>
            </a:pPr>
            <a:endParaRPr lang="cs-CZ" dirty="0" smtClean="0"/>
          </a:p>
          <a:p>
            <a:pPr marL="342900" indent="-342900" algn="just">
              <a:buFontTx/>
              <a:buChar char="-"/>
            </a:pPr>
            <a:endParaRPr lang="cs-CZ" dirty="0"/>
          </a:p>
          <a:p>
            <a:pPr marL="342900" indent="-342900" algn="just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28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Sankce a vracení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Ne/splnění účelu dotace</a:t>
            </a:r>
          </a:p>
          <a:p>
            <a:pPr algn="just"/>
            <a:r>
              <a:rPr lang="cs-CZ" dirty="0"/>
              <a:t>Za splnění účelu dotace je považováno </a:t>
            </a:r>
            <a:r>
              <a:rPr lang="cs-CZ" dirty="0" smtClean="0"/>
              <a:t>naplnění </a:t>
            </a:r>
            <a:r>
              <a:rPr lang="cs-CZ" dirty="0"/>
              <a:t>výstupů aktivit zjednodušeného projektu </a:t>
            </a:r>
            <a:r>
              <a:rPr lang="cs-CZ" dirty="0" smtClean="0"/>
              <a:t>v souhrnné výši alespoň 50 </a:t>
            </a:r>
            <a:r>
              <a:rPr lang="cs-CZ" dirty="0"/>
              <a:t>% částky dotace uvedené v právním aktu o poskytnutí/převodu </a:t>
            </a:r>
            <a:r>
              <a:rPr lang="cs-CZ" dirty="0" smtClean="0"/>
              <a:t>podpory.</a:t>
            </a:r>
          </a:p>
          <a:p>
            <a:pPr algn="just"/>
            <a:r>
              <a:rPr lang="cs-CZ" b="1" dirty="0" smtClean="0"/>
              <a:t>Vracení finančních prostředků za nerealizovanou šablonu</a:t>
            </a:r>
          </a:p>
          <a:p>
            <a:pPr algn="just"/>
            <a:r>
              <a:rPr lang="cs-CZ" dirty="0" smtClean="0"/>
              <a:t>Pokud nebude realizována šablona nebo nebude uznán výstup šablony ze strany poskytovatele dotace, potom budou vráceny finanční prostředky za tuto nerealizovanou šablonu. </a:t>
            </a:r>
          </a:p>
          <a:p>
            <a:pPr algn="just"/>
            <a:r>
              <a:rPr lang="cs-CZ" b="1" dirty="0" smtClean="0"/>
              <a:t>Vracení finančních prostředků za částečně nerealizovanou šablonu</a:t>
            </a:r>
          </a:p>
          <a:p>
            <a:pPr algn="just"/>
            <a:r>
              <a:rPr lang="cs-CZ" dirty="0" smtClean="0"/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052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Sankce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8" y="1809860"/>
            <a:ext cx="8222398" cy="400367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Nenaplnění výsledkových indikátorů a milníku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sankce jsou stanoveny v části IV, bodě 5 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ení považováno za podezření na porušení rozpočtové kázně, pokud indikátor 5 25 10 je naplněn na min. 85%, milník 6 00 00 na min. 90%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enaplnění indikátoru 5 10 10 je sankcionováno 5% z celkové částky dotace</a:t>
            </a:r>
          </a:p>
          <a:p>
            <a:endParaRPr lang="cs-CZ" dirty="0"/>
          </a:p>
          <a:p>
            <a:r>
              <a:rPr lang="cs-CZ" b="1" dirty="0" smtClean="0"/>
              <a:t>Nesplnění publicity</a:t>
            </a:r>
          </a:p>
          <a:p>
            <a:pPr marL="342900" indent="-3429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ankce jsou stanoveny v Rozhodnutí o poskytnutí dotace, části IV, bodě 6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sankce 1,2% (nástroj chybí), 0,8% (publicita chybně) z dotace</a:t>
            </a:r>
          </a:p>
          <a:p>
            <a:endParaRPr lang="cs-CZ" dirty="0" smtClean="0"/>
          </a:p>
          <a:p>
            <a:r>
              <a:rPr lang="cs-CZ" b="1" dirty="0" smtClean="0"/>
              <a:t>Neplnění povinností dle právního aktu </a:t>
            </a:r>
          </a:p>
          <a:p>
            <a:r>
              <a:rPr lang="cs-CZ" dirty="0" smtClean="0"/>
              <a:t>- Rozhodnutí o poskytnutí dotace, část IV Sankce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023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Změny projektu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Pravidla pro provádění změn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dirty="0" smtClean="0"/>
              <a:t>Pravidla pro žadatele a příjemce zjednodušených projektů, kap. 7.2</a:t>
            </a:r>
          </a:p>
          <a:p>
            <a:endParaRPr lang="cs-CZ" dirty="0" smtClean="0"/>
          </a:p>
          <a:p>
            <a:r>
              <a:rPr lang="cs-CZ" dirty="0" smtClean="0"/>
              <a:t>Uživatelská příručka IS KP14+: Žádost o změnu </a:t>
            </a:r>
            <a:endParaRPr lang="cs-CZ" dirty="0"/>
          </a:p>
          <a:p>
            <a:r>
              <a:rPr lang="cs-CZ" u="sng" dirty="0">
                <a:hlinkClick r:id="rId2"/>
              </a:rPr>
              <a:t>http://www.msmt.cz/strukturalni-fondy-1/zadost-o-zmenu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41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Cíl výzvy a podporované aktivity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/>
          <a:lstStyle/>
          <a:p>
            <a:r>
              <a:rPr lang="cs-CZ" dirty="0" smtClean="0"/>
              <a:t>Cíl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Usnadnit implementaci inkluzivního vzdělávání do škol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Podpořit osobnostní a profesní rozvoj pedagogů</a:t>
            </a:r>
          </a:p>
          <a:p>
            <a:endParaRPr lang="cs-CZ" dirty="0" smtClean="0"/>
          </a:p>
          <a:p>
            <a:r>
              <a:rPr lang="cs-CZ" dirty="0" smtClean="0"/>
              <a:t>Podporované aktivity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Personální podpora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Osobnostně profesní rozvoj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Usnadňování přechodu dětí z MŠ do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Čtenářské a matematické kluby, doučování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Setkávání s rodiči 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Pravidla pro provádění změn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b="1" dirty="0" smtClean="0"/>
              <a:t>Principy: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 všechny změny žadatel/příjemce žádá prostřednictvím IS KP14+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 změny lze žádat dle Pravidel pro žadatele a příjemce ZP po obdržení interní depeše s vyrozuměním o schválení žádosti o podporu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aždá změna musí být doložena s relevantním zdůvodněním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 změnu žádá žadatel/příjemce prostřednictvím tzv. změnového řízení.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 vygenerování změny do </a:t>
            </a:r>
            <a:r>
              <a:rPr lang="cs-CZ" dirty="0" err="1" smtClean="0"/>
              <a:t>ZoR</a:t>
            </a:r>
            <a:r>
              <a:rPr lang="cs-CZ" dirty="0" smtClean="0"/>
              <a:t> je nutné, aby nejen žádost o změnu byla podána před vygenerováním formuláře </a:t>
            </a:r>
            <a:r>
              <a:rPr lang="cs-CZ" dirty="0" err="1" smtClean="0"/>
              <a:t>ZoR</a:t>
            </a:r>
            <a:r>
              <a:rPr lang="cs-CZ" dirty="0" smtClean="0"/>
              <a:t>, ale aby proběhlo i potvrzení/schválení změny ze strany poskytovatele dotace</a:t>
            </a:r>
            <a:r>
              <a:rPr lang="cs-CZ" dirty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ři zjevné administrativní chybě ze strany poskytovatele dotace vydá poskytovatel dotace Opravné rozhodnutí právního aktu i bez žádosti.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34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nepodstatné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r>
              <a:rPr lang="cs-CZ" b="1" dirty="0" smtClean="0"/>
              <a:t>Princip:</a:t>
            </a:r>
            <a:r>
              <a:rPr lang="cs-CZ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Žadatel/příjemce nepodstatné změny průběžně oznamuje (nejpozději však před odevzdáním </a:t>
            </a:r>
            <a:r>
              <a:rPr lang="cs-CZ" dirty="0" err="1" smtClean="0"/>
              <a:t>ZoR</a:t>
            </a:r>
            <a:r>
              <a:rPr lang="cs-CZ" dirty="0" smtClean="0"/>
              <a:t>) a poskytovatel dotace je tím, kdo je potvrzuje a bere na vědomí. </a:t>
            </a:r>
          </a:p>
          <a:p>
            <a:r>
              <a:rPr lang="cs-CZ" b="1" dirty="0" smtClean="0"/>
              <a:t>Postup: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Žadatel/příjemce informuje o změně prostřednictvím změnového řízení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dministrátor vyhodnotí, že se jedná o změnu nepodstatnou a změnu potvrdí.</a:t>
            </a:r>
          </a:p>
          <a:p>
            <a:r>
              <a:rPr lang="cs-CZ" b="1" dirty="0" smtClean="0"/>
              <a:t>Příklady</a:t>
            </a:r>
            <a:r>
              <a:rPr lang="cs-CZ" dirty="0" smtClean="0"/>
              <a:t> nepodstatných změn: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 změna kontaktních údajů vč. statutárního zástupce a kontaktní osoby, změna právní formy vyplývající z legislativy.</a:t>
            </a:r>
          </a:p>
        </p:txBody>
      </p:sp>
    </p:spTree>
    <p:extLst>
      <p:ext uri="{BB962C8B-B14F-4D97-AF65-F5344CB8AC3E}">
        <p14:creationId xmlns:p14="http://schemas.microsoft.com/office/powerpoint/2010/main" val="2615232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podstatné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Princip:</a:t>
            </a:r>
          </a:p>
          <a:p>
            <a:pPr marL="342900" indent="-342900">
              <a:buFontTx/>
              <a:buChar char="-"/>
            </a:pPr>
            <a:r>
              <a:rPr lang="cs-CZ" dirty="0"/>
              <a:t>ž</a:t>
            </a:r>
            <a:r>
              <a:rPr lang="cs-CZ" dirty="0" smtClean="0"/>
              <a:t>adatel/příjemce žádá o podstatnou změnu s dostatečným předstihem a poskytovatel dotace žádost schválí nebo zamítne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podstatnou změnu projektu lze uskutečnit až po jejím Doporučujeme konzultovat podstatnou změnu s administrátorem MŠMT.</a:t>
            </a:r>
          </a:p>
          <a:p>
            <a:r>
              <a:rPr lang="cs-CZ" b="1" dirty="0" smtClean="0"/>
              <a:t>Postup: </a:t>
            </a:r>
          </a:p>
          <a:p>
            <a:pPr marL="342900" indent="-342900">
              <a:buFontTx/>
              <a:buChar char="-"/>
            </a:pPr>
            <a:r>
              <a:rPr lang="cs-CZ" dirty="0"/>
              <a:t>ž</a:t>
            </a:r>
            <a:r>
              <a:rPr lang="cs-CZ" dirty="0" smtClean="0"/>
              <a:t>adatel/příjemce </a:t>
            </a:r>
            <a:r>
              <a:rPr lang="cs-CZ" dirty="0"/>
              <a:t>požádá o změnu prostřednictvím změnového </a:t>
            </a:r>
            <a:r>
              <a:rPr lang="cs-CZ" dirty="0" smtClean="0"/>
              <a:t>řízení (nejpozději 40 pracovních dní před ukončením realizace projektu).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administrátor </a:t>
            </a:r>
            <a:r>
              <a:rPr lang="cs-CZ" dirty="0"/>
              <a:t>vyhodnotí, že se jedná o změnu </a:t>
            </a:r>
            <a:r>
              <a:rPr lang="cs-CZ" dirty="0" smtClean="0"/>
              <a:t>podstatnou, změnu posoudí a buď schválí nebo zamítne </a:t>
            </a:r>
          </a:p>
          <a:p>
            <a:pPr marL="342900" indent="-342900"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ále administrátor posoudí, zda se jedná o </a:t>
            </a:r>
            <a:r>
              <a:rPr lang="cs-CZ" b="1" dirty="0" smtClean="0"/>
              <a:t>změnu bez dopadu do právního aktu nebo o změnu, která zakládá změnu právního aktu </a:t>
            </a:r>
            <a:r>
              <a:rPr lang="cs-CZ" dirty="0" smtClean="0"/>
              <a:t>(a je vydáno Rozhodnutí o změně právního aktu)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30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podstatné – příklady změn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Změny bez dopadu do právního aktu </a:t>
            </a:r>
          </a:p>
          <a:p>
            <a:r>
              <a:rPr lang="cs-CZ" b="1" dirty="0" smtClean="0"/>
              <a:t>-     lze uskutečnit po jejím schválení (interní depeší)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změna aktivity: musí se jednat o změnu v rámci jednoho specifického cíle, musí být v souladu s dotazníkovým šetřením, nesmí dojít ke změně (snížení) rozpočtu (např. změna varianty v šabloně I/2.3, II/2.4) + přílohou bude přepracovaná Kalkulačka indikátorů </a:t>
            </a:r>
          </a:p>
          <a:p>
            <a:endParaRPr lang="cs-CZ" dirty="0" smtClean="0"/>
          </a:p>
          <a:p>
            <a:r>
              <a:rPr lang="cs-CZ" b="1" dirty="0" smtClean="0"/>
              <a:t>Změny s dopadem do právního aktu</a:t>
            </a:r>
          </a:p>
          <a:p>
            <a:r>
              <a:rPr lang="cs-CZ" b="1" dirty="0" smtClean="0"/>
              <a:t>-    lze uskutečnit po vydání Rozhodnutí o změně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změna </a:t>
            </a:r>
            <a:r>
              <a:rPr lang="cs-CZ" dirty="0"/>
              <a:t>aktivity: musí se jednat o změnu v rámci jednoho specifického cíle, musí být v souladu s dotazníkovým šetřením, </a:t>
            </a:r>
            <a:r>
              <a:rPr lang="cs-CZ" dirty="0" smtClean="0"/>
              <a:t>dojde ke snížení rozpočtu </a:t>
            </a:r>
            <a:r>
              <a:rPr lang="cs-CZ" dirty="0"/>
              <a:t>+ přílohou bude přepracovaná Kalkulačka indikátorů </a:t>
            </a:r>
          </a:p>
        </p:txBody>
      </p:sp>
    </p:spTree>
    <p:extLst>
      <p:ext uri="{BB962C8B-B14F-4D97-AF65-F5344CB8AC3E}">
        <p14:creationId xmlns:p14="http://schemas.microsoft.com/office/powerpoint/2010/main" val="429156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Změny podstatné – příklady změn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/>
          </a:bodyPr>
          <a:lstStyle/>
          <a:p>
            <a:r>
              <a:rPr lang="cs-CZ" b="1" dirty="0" smtClean="0"/>
              <a:t>Změny s dopadem do právního aktu – pokračování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snížení </a:t>
            </a:r>
            <a:r>
              <a:rPr lang="cs-CZ" dirty="0"/>
              <a:t>výsledkových indikátorů a milníku (překročení hodnot není považováno za podstatnou změnu projektu, pokud nesouvisí se změnou </a:t>
            </a:r>
            <a:r>
              <a:rPr lang="cs-CZ" dirty="0" smtClean="0"/>
              <a:t>rozpočtu)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předčasné ukončení projektu (pokud je naplněn účel dotace).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 změna sídla a názvu příjemce,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změna právní formy (např. slučování, splývání či rozdělování školských právnických osob)</a:t>
            </a:r>
          </a:p>
          <a:p>
            <a:pPr marL="342900" indent="-34290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měna bankovního účtu příjemce/zřizovatele/kraje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10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Zpráva o realizaci v IS KP14+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Principy: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ZoR</a:t>
            </a:r>
            <a:r>
              <a:rPr lang="cs-CZ" dirty="0" smtClean="0"/>
              <a:t> musí být podána do 20 pracovních dnů po uplynutí </a:t>
            </a:r>
            <a:r>
              <a:rPr lang="cs-CZ" dirty="0" err="1" smtClean="0"/>
              <a:t>mon</a:t>
            </a:r>
            <a:r>
              <a:rPr lang="cs-CZ" dirty="0" smtClean="0"/>
              <a:t>. období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ZZoR</a:t>
            </a:r>
            <a:r>
              <a:rPr lang="cs-CZ" dirty="0" smtClean="0"/>
              <a:t> musí být podána do 40 pracovních dnů po uplynutí posledního </a:t>
            </a:r>
            <a:r>
              <a:rPr lang="cs-CZ" dirty="0" err="1" smtClean="0"/>
              <a:t>mon</a:t>
            </a:r>
            <a:r>
              <a:rPr lang="cs-CZ" dirty="0" smtClean="0"/>
              <a:t>.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Není-li </a:t>
            </a:r>
            <a:r>
              <a:rPr lang="cs-CZ" dirty="0" err="1" smtClean="0"/>
              <a:t>ZoR</a:t>
            </a:r>
            <a:r>
              <a:rPr lang="cs-CZ" dirty="0" smtClean="0"/>
              <a:t>/</a:t>
            </a:r>
            <a:r>
              <a:rPr lang="cs-CZ" dirty="0" err="1" smtClean="0"/>
              <a:t>ZZoR</a:t>
            </a:r>
            <a:r>
              <a:rPr lang="cs-CZ" dirty="0" smtClean="0"/>
              <a:t> podána včas, administrátor MŠMT stanoví náhradní termín (zpravidla do 10 pracovních dnů od obdržení interní depeše).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Je-li vrácena </a:t>
            </a:r>
            <a:r>
              <a:rPr lang="cs-CZ" dirty="0" err="1" smtClean="0"/>
              <a:t>ZoR</a:t>
            </a:r>
            <a:r>
              <a:rPr lang="cs-CZ" dirty="0" smtClean="0"/>
              <a:t> k dopracování, je stanovena lhůta max. 10 pracovních dní – je možné požádat o prodloužení lhůty.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Lze nepředložit poslední průběžnou </a:t>
            </a:r>
            <a:r>
              <a:rPr lang="cs-CZ" dirty="0" err="1" smtClean="0"/>
              <a:t>ZoR</a:t>
            </a:r>
            <a:r>
              <a:rPr lang="cs-CZ" dirty="0" smtClean="0"/>
              <a:t>, pokud by tato </a:t>
            </a:r>
            <a:r>
              <a:rPr lang="cs-CZ" dirty="0" err="1" smtClean="0"/>
              <a:t>ZoR</a:t>
            </a:r>
            <a:r>
              <a:rPr lang="cs-CZ" dirty="0" smtClean="0"/>
              <a:t> měla být předložena v termínu kratším než 2 měsíce před ukončením realizace projektu (příjemce žádá o podstatnou změnu).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Celková lhůta pro </a:t>
            </a:r>
            <a:r>
              <a:rPr lang="cs-CZ" dirty="0" err="1" smtClean="0"/>
              <a:t>adminisitraci</a:t>
            </a:r>
            <a:r>
              <a:rPr lang="cs-CZ" dirty="0" smtClean="0"/>
              <a:t> </a:t>
            </a:r>
            <a:r>
              <a:rPr lang="cs-CZ" dirty="0" err="1" smtClean="0"/>
              <a:t>ZoR</a:t>
            </a:r>
            <a:r>
              <a:rPr lang="cs-CZ" dirty="0" smtClean="0"/>
              <a:t> je 90 kalendářních dnů.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324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Žádost o platbu v IS KP14+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Principy: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Administrátoři MŠMT generují zálohové Žádosti o platbu – zálohy jsou tedy zasílány automaticky.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Příjemce předkládá spolu se </a:t>
            </a:r>
            <a:r>
              <a:rPr lang="cs-CZ" dirty="0" err="1" smtClean="0"/>
              <a:t>ZoR</a:t>
            </a:r>
            <a:r>
              <a:rPr lang="cs-CZ" dirty="0" smtClean="0"/>
              <a:t> také Žádost o platbu, ve které budou vyúčtovány náklady šablon s dosaženými výstupy (výstupy budou doloženy k </a:t>
            </a:r>
            <a:r>
              <a:rPr lang="cs-CZ" dirty="0" err="1" smtClean="0"/>
              <a:t>ZoR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 příjemce tedy platí: žádost o platbu = vyúčtování za doložené výstupy, na základě této žádosti nedostane příjemce žádné finance.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 Žádosti o platbu </a:t>
            </a:r>
            <a:r>
              <a:rPr lang="cs-CZ" u="sng" dirty="0" smtClean="0"/>
              <a:t>se generuje </a:t>
            </a:r>
            <a:r>
              <a:rPr lang="cs-CZ" dirty="0" smtClean="0"/>
              <a:t>částka jako součet za dosažené výstupy projektu – tj. příjemce nemusí sčítat finanční částky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Žádost o platbu bude stejně jako </a:t>
            </a:r>
            <a:r>
              <a:rPr lang="cs-CZ" dirty="0" err="1" smtClean="0"/>
              <a:t>ZoR</a:t>
            </a:r>
            <a:r>
              <a:rPr lang="cs-CZ" dirty="0" smtClean="0"/>
              <a:t> podepsána elektronickým podpisem.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441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 v době realizace projektu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Konkrétní administrátoři MŠMT pro jednotlivé projekty </a:t>
            </a:r>
          </a:p>
          <a:p>
            <a:endParaRPr lang="cs-CZ" dirty="0"/>
          </a:p>
          <a:p>
            <a:r>
              <a:rPr lang="cs-CZ" dirty="0" smtClean="0"/>
              <a:t>E-mailová adresa pro MAS: </a:t>
            </a:r>
            <a:r>
              <a:rPr lang="cs-CZ" dirty="0" smtClean="0">
                <a:hlinkClick r:id="rId2"/>
              </a:rPr>
              <a:t>sablonymas@msmt.cz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Obecná e-mailová adresa: </a:t>
            </a:r>
            <a:r>
              <a:rPr lang="cs-CZ" dirty="0" smtClean="0">
                <a:hlinkClick r:id="rId3"/>
              </a:rPr>
              <a:t>administraceZP@msmt.cz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Výběr šablon pro školy dle §16 školského zákona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Minimální a maximální výše dotace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realizace šablon za méně než 200.000 Kč je možná (vrácení finančních prostředků za nenaplněné šablony)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Zvolení a </a:t>
            </a:r>
            <a:r>
              <a:rPr lang="cs-CZ" b="1" dirty="0" smtClean="0"/>
              <a:t>naplnění min. 1 šablony dle výsledku dotazníku </a:t>
            </a:r>
            <a:endParaRPr lang="cs-CZ" b="1" dirty="0"/>
          </a:p>
          <a:p>
            <a:pPr marL="342900" indent="-342900">
              <a:buFontTx/>
              <a:buChar char="-"/>
            </a:pPr>
            <a:r>
              <a:rPr lang="cs-CZ" dirty="0" smtClean="0"/>
              <a:t>i při žádosti o změnu projektu (výměna šablony za šablonu)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Naplnění bagatelní podpory </a:t>
            </a:r>
            <a:r>
              <a:rPr lang="cs-CZ" dirty="0" smtClean="0"/>
              <a:t>podpořených osob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24 hodin u každého podpořeného pedagoga 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ečlivě pročíst </a:t>
            </a:r>
            <a:r>
              <a:rPr lang="cs-CZ" b="1" dirty="0" smtClean="0"/>
              <a:t>Rozhodnutí o poskytnutí dotace</a:t>
            </a:r>
            <a:r>
              <a:rPr lang="cs-CZ" dirty="0" smtClean="0"/>
              <a:t> (právní akt)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definovány povinnosti příjemce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Příloha č. 3 výzvy </a:t>
            </a:r>
            <a:r>
              <a:rPr lang="cs-CZ" b="1" dirty="0" smtClean="0"/>
              <a:t>Přehled šablon a jejich věcný výklad</a:t>
            </a:r>
          </a:p>
          <a:p>
            <a:pPr marL="342900" indent="-3429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plnění podmínek jednotlivých šablon </a:t>
            </a:r>
          </a:p>
          <a:p>
            <a:pPr marL="342900" indent="-342900"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okladování výstupů a výsledkových indikátorů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Pravidla pro žadatele a příjemce ZP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erze č. 1 a 2 Pravidel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podmínky realizace zjednodušených projektů (ne specificky pro tuto výzvu)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přílohy – vzory žádosti a námitek 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/>
              <a:t>Jakou </a:t>
            </a:r>
            <a:r>
              <a:rPr lang="cs-CZ" b="1" dirty="0" smtClean="0"/>
              <a:t>verzí</a:t>
            </a:r>
            <a:r>
              <a:rPr lang="cs-CZ" dirty="0" smtClean="0"/>
              <a:t> Pravidel pro žadatele a příjemce ZP se řídit: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Od podání Žádosti o podporu do vydání Rozhodnutí: </a:t>
            </a:r>
          </a:p>
          <a:p>
            <a:r>
              <a:rPr lang="cs-CZ" dirty="0"/>
              <a:t> </a:t>
            </a:r>
            <a:r>
              <a:rPr lang="cs-CZ" dirty="0" smtClean="0"/>
              <a:t>     - verzí platnou v den finalizace Žádosti o podporu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Od vydání Rozhodnutí po celou dobu realizace projektu:</a:t>
            </a:r>
          </a:p>
          <a:p>
            <a:pPr marL="342900" indent="-3429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erzí platnou (účinnou) v den vydání Rozhodnutí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verze Pravidel v právním aktu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1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Praktické pomůcky při realizaci aktivit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Příklady dobré praxe</a:t>
            </a:r>
          </a:p>
          <a:p>
            <a:pPr marL="342900" indent="-342900"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dpovědi na nejčastější dotazy při vyhlášení výzvy 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odkazy na užitečné webové stránky pro realizaci projektů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Vzory příloh k </a:t>
            </a:r>
            <a:r>
              <a:rPr lang="cs-CZ" b="1" dirty="0" err="1" smtClean="0"/>
              <a:t>ZoR</a:t>
            </a:r>
            <a:endParaRPr lang="cs-CZ" b="1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připraveny dle požadavků na dokladování výstupů projektů</a:t>
            </a:r>
          </a:p>
          <a:p>
            <a:pPr marL="342900" indent="-34290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ejsou závazné, lze využívat vlastní formuláře/vzory </a:t>
            </a:r>
          </a:p>
          <a:p>
            <a:endParaRPr lang="cs-CZ" dirty="0"/>
          </a:p>
          <a:p>
            <a:r>
              <a:rPr lang="cs-CZ" dirty="0" smtClean="0"/>
              <a:t>Dokumenty jsou </a:t>
            </a:r>
            <a:r>
              <a:rPr lang="cs-CZ" dirty="0"/>
              <a:t>u výzvy: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www.msmt.cz/strukturalni-fondy-1/vyzvy-c-02-16-022-a-c-02-16-023-podpora-skol-formou-projektu</a:t>
            </a:r>
            <a:endParaRPr lang="cs-CZ" dirty="0" smtClean="0"/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8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104a4cd-1400-468e-be1b-c7aad71d7d5a"/>
  </ds:schemaRefs>
</ds:datastoreItem>
</file>

<file path=customXml/itemProps5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5247</Words>
  <Application>Microsoft Office PowerPoint</Application>
  <PresentationFormat>Předvádění na obrazovce (4:3)</PresentationFormat>
  <Paragraphs>547</Paragraphs>
  <Slides>57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Vlastní návrh</vt:lpstr>
      <vt:lpstr>Prezentace aplikace PowerPoint</vt:lpstr>
      <vt:lpstr>Program semináře </vt:lpstr>
      <vt:lpstr>Prezentace aplikace PowerPoint</vt:lpstr>
      <vt:lpstr>Základní údaje k výzvě </vt:lpstr>
      <vt:lpstr>Cíl výzvy a podporované aktivity </vt:lpstr>
      <vt:lpstr>Naplnění podmínek výzvy</vt:lpstr>
      <vt:lpstr>Základní dokumentace</vt:lpstr>
      <vt:lpstr>Základní dokumentace</vt:lpstr>
      <vt:lpstr>Praktické pomůcky při realizaci aktivit</vt:lpstr>
      <vt:lpstr>Datum - začátek realizace projektu </vt:lpstr>
      <vt:lpstr>Datum - vydání právního aktu</vt:lpstr>
      <vt:lpstr>Dokladování výstupů a výstupových indikátorů </vt:lpstr>
      <vt:lpstr>Vazba mezi výstupovými a výsledkovými indikátory</vt:lpstr>
      <vt:lpstr>Vazba mezi výstupovými a výsledkovými indikátory</vt:lpstr>
      <vt:lpstr>Doporučené přílohy k ZoR a ZZoR</vt:lpstr>
      <vt:lpstr>Příloha – čestné prohlášení  </vt:lpstr>
      <vt:lpstr>Příloha – zprávy, zápisy, záznamy </vt:lpstr>
      <vt:lpstr>Příloha – dohoda o spolupráci mezi školami</vt:lpstr>
      <vt:lpstr>Přílohy – třídní knihy aktivit</vt:lpstr>
      <vt:lpstr>Příloha – report o činnosti</vt:lpstr>
      <vt:lpstr>Příloha – prezenční listina</vt:lpstr>
      <vt:lpstr>Přílohy -  pro šablonu supervize</vt:lpstr>
      <vt:lpstr>Pracovní smlouvy, DPP, DPČ</vt:lpstr>
      <vt:lpstr>Pracovní smlouvy, DPP, DPČ</vt:lpstr>
      <vt:lpstr>Dokladování výsledkových indikátorů </vt:lpstr>
      <vt:lpstr>Dokladování bagatelní podpory</vt:lpstr>
      <vt:lpstr>Dokladování bagatelní podpory: Postup v IS ESF2014+</vt:lpstr>
      <vt:lpstr>Dokladování bagatelní podpory: Karta účastníka</vt:lpstr>
      <vt:lpstr>Dokladování bagatelní podpory: Karta účastníka OP VVV</vt:lpstr>
      <vt:lpstr>Dokladování reflexí v portfoliích pedagogů</vt:lpstr>
      <vt:lpstr>Zpracování osobních údajů </vt:lpstr>
      <vt:lpstr>Dokladování výsledků dotazníku školy </vt:lpstr>
      <vt:lpstr>Monitorovací návštěva a evaluační aktivity</vt:lpstr>
      <vt:lpstr>Kontroly na místě </vt:lpstr>
      <vt:lpstr>Kontroly na místě – předmět kontroly </vt:lpstr>
      <vt:lpstr>Prezentace aplikace PowerPoint</vt:lpstr>
      <vt:lpstr>Poskytnutí dotace – zálohové platby </vt:lpstr>
      <vt:lpstr>Způsobilost výdajů</vt:lpstr>
      <vt:lpstr>Využití finančních prostředků</vt:lpstr>
      <vt:lpstr>Využití finančních prostředků – na co si dát pozor</vt:lpstr>
      <vt:lpstr>Nakládání s majetkem </vt:lpstr>
      <vt:lpstr>Archivace</vt:lpstr>
      <vt:lpstr>Publicita</vt:lpstr>
      <vt:lpstr>Publicita na dokumentech </vt:lpstr>
      <vt:lpstr>Nesrovnalosti a způsoby jejich řešení</vt:lpstr>
      <vt:lpstr>Sankce a vracení finančních prostředků</vt:lpstr>
      <vt:lpstr>Sankce</vt:lpstr>
      <vt:lpstr>Prezentace aplikace PowerPoint</vt:lpstr>
      <vt:lpstr>Pravidla pro provádění změn </vt:lpstr>
      <vt:lpstr>Pravidla pro provádění změn </vt:lpstr>
      <vt:lpstr>Změny nepodstatné</vt:lpstr>
      <vt:lpstr>Změny podstatné</vt:lpstr>
      <vt:lpstr>Změny podstatné – příklady změn</vt:lpstr>
      <vt:lpstr>Změny podstatné – příklady změn</vt:lpstr>
      <vt:lpstr>Zpráva o realizaci v IS KP14+</vt:lpstr>
      <vt:lpstr>Žádost o platbu v IS KP14+</vt:lpstr>
      <vt:lpstr>Kontakty v době realizace projektu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Karešová Lucie</cp:lastModifiedBy>
  <cp:revision>180</cp:revision>
  <dcterms:created xsi:type="dcterms:W3CDTF">2015-09-11T08:58:50Z</dcterms:created>
  <dcterms:modified xsi:type="dcterms:W3CDTF">2016-12-19T15:30:52Z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