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6"/>
  </p:sldMasterIdLst>
  <p:notesMasterIdLst>
    <p:notesMasterId r:id="rId64"/>
  </p:notesMasterIdLst>
  <p:sldIdLst>
    <p:sldId id="256" r:id="rId7"/>
    <p:sldId id="268" r:id="rId8"/>
    <p:sldId id="266" r:id="rId9"/>
    <p:sldId id="274" r:id="rId10"/>
    <p:sldId id="282" r:id="rId11"/>
    <p:sldId id="284" r:id="rId12"/>
    <p:sldId id="285" r:id="rId13"/>
    <p:sldId id="314" r:id="rId14"/>
    <p:sldId id="298" r:id="rId15"/>
    <p:sldId id="286" r:id="rId16"/>
    <p:sldId id="287" r:id="rId17"/>
    <p:sldId id="288" r:id="rId18"/>
    <p:sldId id="299" r:id="rId19"/>
    <p:sldId id="301" r:id="rId20"/>
    <p:sldId id="289" r:id="rId21"/>
    <p:sldId id="275" r:id="rId22"/>
    <p:sldId id="290" r:id="rId23"/>
    <p:sldId id="291" r:id="rId24"/>
    <p:sldId id="296" r:id="rId25"/>
    <p:sldId id="292" r:id="rId26"/>
    <p:sldId id="327" r:id="rId27"/>
    <p:sldId id="326" r:id="rId28"/>
    <p:sldId id="293" r:id="rId29"/>
    <p:sldId id="302" r:id="rId30"/>
    <p:sldId id="294" r:id="rId31"/>
    <p:sldId id="295" r:id="rId32"/>
    <p:sldId id="328" r:id="rId33"/>
    <p:sldId id="324" r:id="rId34"/>
    <p:sldId id="333" r:id="rId35"/>
    <p:sldId id="276" r:id="rId36"/>
    <p:sldId id="331" r:id="rId37"/>
    <p:sldId id="303" r:id="rId38"/>
    <p:sldId id="304" r:id="rId39"/>
    <p:sldId id="329" r:id="rId40"/>
    <p:sldId id="330" r:id="rId41"/>
    <p:sldId id="305" r:id="rId42"/>
    <p:sldId id="307" r:id="rId43"/>
    <p:sldId id="306" r:id="rId44"/>
    <p:sldId id="308" r:id="rId45"/>
    <p:sldId id="325" r:id="rId46"/>
    <p:sldId id="309" r:id="rId47"/>
    <p:sldId id="310" r:id="rId48"/>
    <p:sldId id="311" r:id="rId49"/>
    <p:sldId id="316" r:id="rId50"/>
    <p:sldId id="312" r:id="rId51"/>
    <p:sldId id="336" r:id="rId52"/>
    <p:sldId id="315" r:id="rId53"/>
    <p:sldId id="313" r:id="rId54"/>
    <p:sldId id="317" r:id="rId55"/>
    <p:sldId id="332" r:id="rId56"/>
    <p:sldId id="318" r:id="rId57"/>
    <p:sldId id="319" r:id="rId58"/>
    <p:sldId id="321" r:id="rId59"/>
    <p:sldId id="335" r:id="rId60"/>
    <p:sldId id="322" r:id="rId61"/>
    <p:sldId id="323" r:id="rId62"/>
    <p:sldId id="280" r:id="rId6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8D96"/>
    <a:srgbClr val="388991"/>
    <a:srgbClr val="7EA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7849" autoAdjust="0"/>
  </p:normalViewPr>
  <p:slideViewPr>
    <p:cSldViewPr snapToGrid="0">
      <p:cViewPr varScale="1">
        <p:scale>
          <a:sx n="63" d="100"/>
          <a:sy n="63" d="100"/>
        </p:scale>
        <p:origin x="15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E047-F0E3-4D96-9601-877D0F443167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3F150-E127-4526-889F-47418C4ACA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3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14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Systém IS ESF 2014+</a:t>
            </a:r>
            <a:r>
              <a:rPr lang="cs-CZ" baseline="0" dirty="0" smtClean="0">
                <a:solidFill>
                  <a:srgbClr val="FF0000"/>
                </a:solidFill>
              </a:rPr>
              <a:t> a Karta účastníka jsou připraveny pro 3 operační programy: OP VVV (MŠMT), OP Zaměstnanost (MPSV) a OP Praha – pól růstu (Praha). V Kartě účastníka pro OP VVV jsou vyznačena žlutá povinná pole a šedá nepovinná pole. Informace v šedých polích nevyplňovat (jedná se o informace vztahující se k OP Zaměstnanost).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195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Role administrátora ZP</a:t>
            </a:r>
            <a:r>
              <a:rPr lang="cs-CZ" dirty="0" smtClean="0"/>
              <a:t>: 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zaslat interní depeší informace</a:t>
            </a:r>
            <a:r>
              <a:rPr lang="cs-CZ" baseline="0" dirty="0" smtClean="0"/>
              <a:t> o kartách účastníků těm školám, které nemají DS. 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při kontrole </a:t>
            </a:r>
            <a:r>
              <a:rPr lang="cs-CZ" dirty="0" err="1" smtClean="0"/>
              <a:t>ZoR</a:t>
            </a:r>
            <a:r>
              <a:rPr lang="cs-CZ" dirty="0" smtClean="0"/>
              <a:t> zkontrolovat</a:t>
            </a:r>
            <a:r>
              <a:rPr lang="cs-CZ" baseline="0" dirty="0" smtClean="0"/>
              <a:t> počet osob vykazovaných v 6 00 00 a seznam podpořených osob s vyznačením těch osob, které jsou aktuálně vykazované v 6 00 00.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247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59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Rozhodnutí o poskytnutí</a:t>
            </a:r>
            <a:r>
              <a:rPr lang="cs-CZ" b="1" baseline="0" dirty="0" smtClean="0"/>
              <a:t> dotace, část II:</a:t>
            </a:r>
          </a:p>
          <a:p>
            <a:r>
              <a:rPr lang="cs-CZ" baseline="0" dirty="0" smtClean="0"/>
              <a:t>bod 21 Souhlas se zpracováním osobních údajů podpořených osob a bod 22 Pověření ke zpracování osobních údajů podpořených osob</a:t>
            </a:r>
          </a:p>
          <a:p>
            <a:endParaRPr lang="cs-CZ" baseline="0" dirty="0" smtClean="0"/>
          </a:p>
          <a:p>
            <a:r>
              <a:rPr lang="cs-CZ" baseline="0" dirty="0" smtClean="0"/>
              <a:t>Příručka pro žadatele a příjemce ZP, kap. 11.2.2 Ochrana osobních údajů – tam je oproti Rozhodnutí ještě informace o tom, že příjemce nepodává oznámení o zpracování osobních údajů na ÚOOÚ – dle §18 odst. 1 písm. B zákona o ochraně osobních údajů (tj. zákon č. 101/2002 Sb.).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144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792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Kontroly</a:t>
            </a:r>
            <a:r>
              <a:rPr lang="cs-CZ" baseline="0" dirty="0" smtClean="0"/>
              <a:t> na místě jsou prováděny ze strany poskytovatele dotace (MŠMT).</a:t>
            </a:r>
          </a:p>
          <a:p>
            <a:r>
              <a:rPr lang="cs-CZ" baseline="0" dirty="0" smtClean="0"/>
              <a:t>Dále může být realizace projektu v rámci OP VVV předmětem </a:t>
            </a:r>
            <a:r>
              <a:rPr lang="cs-CZ" b="1" baseline="0" dirty="0" smtClean="0"/>
              <a:t>auditů</a:t>
            </a:r>
            <a:r>
              <a:rPr lang="cs-CZ" b="0" baseline="0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cs-CZ" b="0" baseline="0" dirty="0" smtClean="0"/>
              <a:t>Audit Ministerstva financí</a:t>
            </a:r>
          </a:p>
          <a:p>
            <a:pPr marL="171450" indent="-171450">
              <a:buFontTx/>
              <a:buChar char="-"/>
            </a:pPr>
            <a:r>
              <a:rPr lang="cs-CZ" b="0" baseline="0" dirty="0" smtClean="0"/>
              <a:t>Audit Evropské komise</a:t>
            </a:r>
          </a:p>
          <a:p>
            <a:pPr marL="171450" indent="-171450">
              <a:buFontTx/>
              <a:buChar char="-"/>
            </a:pPr>
            <a:r>
              <a:rPr lang="cs-CZ" b="0" baseline="0" dirty="0" smtClean="0"/>
              <a:t>Audit Evropského účetního dvora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556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Rozhodnutí o poskytnutí</a:t>
            </a:r>
            <a:r>
              <a:rPr lang="cs-CZ" baseline="0" dirty="0" smtClean="0"/>
              <a:t> dotace, část II, bod 10.5:</a:t>
            </a:r>
          </a:p>
          <a:p>
            <a:r>
              <a:rPr lang="cs-CZ" baseline="0" dirty="0" smtClean="0"/>
              <a:t>Příjemce je povinen informovat Poskytovatele dotace v nejbližší Zprávě o realizaci projektu o všech provedených auditech a kontrolách ze strany jiných subjektů, dále o všech navržených nápravných opatřeních, která budou výsledkem těchto kontrol, a o jejich </a:t>
            </a:r>
            <a:r>
              <a:rPr lang="cs-CZ" baseline="0" dirty="0" err="1" smtClean="0"/>
              <a:t>apln+ní</a:t>
            </a:r>
            <a:r>
              <a:rPr lang="cs-CZ" baseline="0" dirty="0" smtClean="0"/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704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Pravidla pro žadatele a</a:t>
            </a:r>
            <a:r>
              <a:rPr lang="cs-CZ" baseline="0" dirty="0" smtClean="0">
                <a:solidFill>
                  <a:srgbClr val="FF0000"/>
                </a:solidFill>
              </a:rPr>
              <a:t> příjemce ZP, kap. 8.1: poskytnutá podpora v rámci zjednodušených projektů je neinvestičního charakteru. 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/>
              <a:t>Rozhodnutí o poskytnutí dotace,</a:t>
            </a:r>
            <a:r>
              <a:rPr lang="cs-CZ" baseline="0" dirty="0" smtClean="0"/>
              <a:t> část II, bod 4.3: </a:t>
            </a:r>
          </a:p>
          <a:p>
            <a:r>
              <a:rPr lang="cs-CZ" baseline="0" dirty="0" smtClean="0"/>
              <a:t>Pro stanovení výše způsobilých výdajů nejsou relevantní skutečně vzniklé výdaje, ani se neověřuje datum jejich vzniku. Pokud byly jednotky dosaženy v době realizace projektu, má se za to, že také s nimi související výdaje jsou z hlediska času způsobilé.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3407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Kurzy DVPP – viz Příloha</a:t>
            </a:r>
            <a:r>
              <a:rPr lang="cs-CZ" baseline="0" dirty="0" smtClean="0"/>
              <a:t> č. 3 Výzvy, str. 121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4553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Rozhodnutí o poskytnutí dotace, část II, bod 15 Péče o majetek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Pravidla pro žadatele</a:t>
            </a:r>
            <a:r>
              <a:rPr lang="cs-CZ" baseline="0" dirty="0" smtClean="0"/>
              <a:t> a příjemce ZP, kap. 7.3.2 (jak naložit s majetkem v době ukončování projektu).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98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4602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Pravidla pro žadatele a příjemce ZP, kap. 7.4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Zákon č. 499/2004 Sb., o archivnictví a spisové službě – </a:t>
            </a:r>
            <a:r>
              <a:rPr lang="cs-CZ" dirty="0" smtClean="0">
                <a:solidFill>
                  <a:srgbClr val="FF0000"/>
                </a:solidFill>
              </a:rPr>
              <a:t>školy a školská zařízení s výjimkou MŠ.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200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PpŽP</a:t>
            </a:r>
            <a:r>
              <a:rPr lang="cs-CZ" dirty="0" smtClean="0"/>
              <a:t> ZP, verze 1: kap.</a:t>
            </a:r>
            <a:r>
              <a:rPr lang="cs-CZ" baseline="0" dirty="0" smtClean="0"/>
              <a:t> 17.1 – na plakátu má být uveden název projektu, hlavní cíl projektu a výše podpory od EU. 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PpŽP</a:t>
            </a:r>
            <a:r>
              <a:rPr lang="cs-CZ" baseline="0" dirty="0" smtClean="0"/>
              <a:t>, verze 2, kap. – na plakátu musí být uveden název projektu, hlavní cíl projektu a informace „Projekt je spolufinancován Evropskou unií“ – tato věta se generuje.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5961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Pravidla pro žadatele</a:t>
            </a:r>
            <a:r>
              <a:rPr lang="cs-CZ" baseline="0" dirty="0" smtClean="0"/>
              <a:t> a příjemce, kap. 9.2 Nesrovnalosti a jejich řešení</a:t>
            </a:r>
            <a:endParaRPr lang="cs-CZ" dirty="0" smtClean="0"/>
          </a:p>
          <a:p>
            <a:r>
              <a:rPr lang="cs-CZ" dirty="0" smtClean="0"/>
              <a:t>1. Pochybení,</a:t>
            </a:r>
            <a:r>
              <a:rPr lang="cs-CZ" baseline="0" dirty="0" smtClean="0"/>
              <a:t> u nichž lze sjednat nápravu – aplikace § 14e rozpočtových pravidel </a:t>
            </a:r>
          </a:p>
          <a:p>
            <a:r>
              <a:rPr lang="cs-CZ" baseline="0" dirty="0" smtClean="0"/>
              <a:t>2. Pochybení, u nichž nelze sjednat nápravu – aplikace § 14f rozpočtových pravidel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1519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Splnění účelu dotace</a:t>
            </a:r>
            <a:r>
              <a:rPr lang="cs-CZ" baseline="0" dirty="0" smtClean="0"/>
              <a:t> – Rozhodnutí o poskytnutí dotace, část I, bod 3.</a:t>
            </a:r>
          </a:p>
          <a:p>
            <a:endParaRPr lang="cs-CZ" baseline="0" dirty="0" smtClean="0"/>
          </a:p>
          <a:p>
            <a:r>
              <a:rPr lang="cs-CZ" baseline="0" dirty="0" smtClean="0"/>
              <a:t>Dosažení výstupů – Rozhodnutí o poskytnutí dotace, část II, body 4.2 a 4.3. </a:t>
            </a:r>
          </a:p>
          <a:p>
            <a:endParaRPr lang="cs-CZ" baseline="0" dirty="0" smtClean="0"/>
          </a:p>
          <a:p>
            <a:r>
              <a:rPr lang="cs-CZ" baseline="0" dirty="0" smtClean="0"/>
              <a:t>Nesplnění viz Sankce (část IV), bod 1.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693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+ důležité</a:t>
            </a:r>
            <a:r>
              <a:rPr lang="cs-CZ" baseline="0" dirty="0" smtClean="0"/>
              <a:t>: </a:t>
            </a:r>
          </a:p>
          <a:p>
            <a:r>
              <a:rPr lang="cs-CZ" baseline="0" dirty="0" smtClean="0"/>
              <a:t>Snížené odvody za porušení rozpočtové kázně v důsledku nedodržení povinností </a:t>
            </a:r>
            <a:r>
              <a:rPr lang="cs-CZ" b="1" baseline="0" dirty="0" smtClean="0"/>
              <a:t>při zadávání zakázek</a:t>
            </a:r>
            <a:r>
              <a:rPr lang="cs-CZ" baseline="0" dirty="0" smtClean="0"/>
              <a:t>: příloha č. 1 Rozhodnutí o poskytnutí dotace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8685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PpŽP</a:t>
            </a:r>
            <a:r>
              <a:rPr lang="cs-CZ" dirty="0" smtClean="0"/>
              <a:t>, kap. 6.5 _</a:t>
            </a:r>
            <a:r>
              <a:rPr lang="cs-CZ" b="1" dirty="0" smtClean="0"/>
              <a:t>Opravné rozhodnutí právního aktu </a:t>
            </a:r>
            <a:r>
              <a:rPr lang="cs-CZ" dirty="0" smtClean="0"/>
              <a:t>o poskytnutí/převodu podpory i bez žádosti příjemce: </a:t>
            </a:r>
          </a:p>
          <a:p>
            <a:r>
              <a:rPr lang="cs-CZ" dirty="0" smtClean="0"/>
              <a:t>Opravy zřejmých</a:t>
            </a:r>
            <a:r>
              <a:rPr lang="cs-CZ" baseline="0" dirty="0" smtClean="0"/>
              <a:t> nesprávností, jimiž jsou zejména chyby v psaní a počtech, a z těchto zřejmých nesprávností vyplývající změny projektů, které nemění závazné ukazatele, se provádějí vydáním Opravného rozhodnutí právního aktu o poskytnutí/převodu podpory i bez žádosti příjemce. </a:t>
            </a:r>
          </a:p>
          <a:p>
            <a:endParaRPr lang="cs-CZ" baseline="0" dirty="0" smtClean="0"/>
          </a:p>
          <a:p>
            <a:r>
              <a:rPr lang="cs-CZ" baseline="0" dirty="0" smtClean="0"/>
              <a:t>Datum účinnosti změn: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Pokud příjemce vyplní datum účinnosti v IS KP14+, potom se změna vygeneruje do projektu k datu účinnosti (bez ohledu na to, že byla změna schválena před datem účinnosti této změny), do doby účinnosti nemůže příjemce požádat o další změnu na dané obrazovce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Pokud příjemce nevyplní datum účinnosti, potom bude změna účinná od data schválení změny 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547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Plán zpráv</a:t>
            </a:r>
            <a:r>
              <a:rPr lang="cs-CZ" baseline="0" dirty="0" smtClean="0"/>
              <a:t> o realizaci projektu generují administrátoři MŠMT, příjemce vybírá příslušnou </a:t>
            </a:r>
            <a:r>
              <a:rPr lang="cs-CZ" baseline="0" dirty="0" err="1" smtClean="0"/>
              <a:t>ZoR</a:t>
            </a:r>
            <a:r>
              <a:rPr lang="cs-CZ" baseline="0" dirty="0" smtClean="0"/>
              <a:t> a generuje formulář.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838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Přílohy:</a:t>
            </a:r>
            <a:r>
              <a:rPr lang="cs-CZ" baseline="0" dirty="0" smtClean="0"/>
              <a:t>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baseline="0" dirty="0" smtClean="0"/>
              <a:t>Ž</a:t>
            </a:r>
            <a:r>
              <a:rPr lang="cs-CZ" dirty="0" smtClean="0"/>
              <a:t>ádost o přezkum rozhodnutí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dirty="0" smtClean="0"/>
              <a:t>Námitka proti podjatosti kontrolující/přizvané osoby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dirty="0" smtClean="0"/>
              <a:t>Námitka proti kontrolnímu zjištění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dirty="0" smtClean="0"/>
              <a:t>Námitka proti informaci o nevyplacení dotace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3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PpŽP</a:t>
            </a:r>
            <a:r>
              <a:rPr lang="cs-CZ" baseline="0" dirty="0" smtClean="0"/>
              <a:t>, verze 2 – účinná od 21. 11. 2016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819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8532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854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Rozhodnutí o poskytnutí dotace, bod</a:t>
            </a:r>
            <a:r>
              <a:rPr lang="cs-CZ" baseline="0" dirty="0" smtClean="0">
                <a:solidFill>
                  <a:srgbClr val="FF0000"/>
                </a:solidFill>
              </a:rPr>
              <a:t> 5.2:  první zpráva o realizaci bude podána do 20 pracovních dní od ukončení monitorovacího období. Monitorovací období se počítá od data podepsání Rozhodnutí. Dále je v poznámce pod čarou (č. 4) uvedeno, že délka prvního monitorovacího období se vypočítává jako 6 měsíců od data podepsání Rozhodnutí do posledního dne 6. měsíce. </a:t>
            </a:r>
          </a:p>
          <a:p>
            <a:r>
              <a:rPr lang="cs-CZ" baseline="0" dirty="0" smtClean="0">
                <a:solidFill>
                  <a:srgbClr val="FF0000"/>
                </a:solidFill>
              </a:rPr>
              <a:t>Např. Rozhodnutí je podepsáno 12. prosince 2016: + 6 měsíců = 11. června, ale 1. monitorovací období bude trvat do 30. června 2017.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291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Rozhodnutí</a:t>
            </a:r>
            <a:r>
              <a:rPr lang="cs-CZ" baseline="0" dirty="0" smtClean="0"/>
              <a:t> o poskytnutí dotace, část II, bod 10.3: </a:t>
            </a:r>
          </a:p>
          <a:p>
            <a:r>
              <a:rPr lang="cs-CZ" baseline="0" dirty="0" smtClean="0"/>
              <a:t>Příjemce je dále povinen zajistit (např. úpravou této povinnosti ve smlouvě s dodavatelem), aby jeho dodavatelé poskytli kontrolním orgánům informace a doklady týkající se dodavatelským činností souvisejících s realizací projektu.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231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28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l">
              <a:buNone/>
              <a:defRPr sz="7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87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58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031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06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cs-CZ" sz="2800" b="1" kern="1200" dirty="0">
                <a:solidFill>
                  <a:srgbClr val="428D96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00367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Předepsané písmo</a:t>
            </a:r>
          </a:p>
          <a:p>
            <a:pPr lvl="0"/>
            <a:endParaRPr lang="cs-CZ" dirty="0" smtClean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4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18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>
            <a:lvl2pPr>
              <a:defRPr sz="2000" b="1">
                <a:latin typeface="+mn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42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06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03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792451"/>
            <a:ext cx="7886700" cy="89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35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Předepsané písmo </a:t>
            </a:r>
            <a:r>
              <a:rPr lang="cs-CZ" dirty="0" err="1" smtClean="0"/>
              <a:t>Arial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76D02-AD12-4212-8B08-025A0969B009}" type="datetimeFigureOut">
              <a:rPr lang="cs-CZ" smtClean="0"/>
              <a:t>19.12.2016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4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6" r:id="rId13"/>
  </p:sldLayoutIdLst>
  <p:timing>
    <p:tnLst>
      <p:par>
        <p:cTn id="1" dur="indefinite" restart="never" nodeType="tmRoot"/>
      </p:par>
    </p:tnLst>
  </p:timing>
  <p:txStyles>
    <p:titleStyle>
      <a:lvl1pPr marL="571500" indent="-571500" algn="l" defTabSz="914400" rtl="0" eaLnBrk="1" latinLnBrk="0" hangingPunct="1">
        <a:lnSpc>
          <a:spcPct val="90000"/>
        </a:lnSpc>
        <a:spcBef>
          <a:spcPct val="0"/>
        </a:spcBef>
        <a:buNone/>
        <a:defRPr lang="cs-CZ" sz="2800" b="1" kern="1200" dirty="0">
          <a:solidFill>
            <a:srgbClr val="388991"/>
          </a:solidFill>
          <a:latin typeface="+mn-lt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smt.cz/strukturalni-fondy-1/vzory-priloh-pro-vyzvy-c-02-16-022-a-02-16-023-podpora-sko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strukturalni-fondy-1/is-esf-2014-evidence-podporenych-osob-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strukturalni-fondy-1/pravidla-pro-publicitu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licita.dotaceeu.cz/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smt.cz/strukturalni-fondy-1/zadost-o-zmen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istraceZP@msmt.cz" TargetMode="External"/><Relationship Id="rId2" Type="http://schemas.openxmlformats.org/officeDocument/2006/relationships/hyperlink" Target="mailto:sablonymas@msmt.cz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strukturalni-fondy-1/vyzvy-c-02-16-022-a-c-02-16-023-podpora-skol-formou-projekt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73529" y="2780848"/>
            <a:ext cx="82132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cs typeface="Arial" panose="020B0604020202020204" pitchFamily="34" charset="0"/>
              </a:rPr>
              <a:t>Realizace projektů zjednodušeného vykazování</a:t>
            </a:r>
          </a:p>
          <a:p>
            <a:pPr algn="ctr"/>
            <a:endParaRPr lang="cs-CZ" sz="2000" b="1" dirty="0" smtClean="0">
              <a:solidFill>
                <a:srgbClr val="003399"/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5829300"/>
            <a:ext cx="4610100" cy="10287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4" y="0"/>
            <a:ext cx="52134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Datum - začátek realizace projektu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09497" cy="4000501"/>
          </a:xfrm>
        </p:spPr>
        <p:txBody>
          <a:bodyPr>
            <a:normAutofit/>
          </a:bodyPr>
          <a:lstStyle/>
          <a:p>
            <a:r>
              <a:rPr lang="cs-CZ" dirty="0" smtClean="0"/>
              <a:t>Začátek realizace stanoven v žádosti o podporu a následně v právním aktu.</a:t>
            </a:r>
          </a:p>
          <a:p>
            <a:endParaRPr lang="cs-CZ" dirty="0"/>
          </a:p>
          <a:p>
            <a:r>
              <a:rPr lang="cs-CZ" dirty="0" smtClean="0"/>
              <a:t>Od tohoto data: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Stanovena délka projektu </a:t>
            </a:r>
            <a:r>
              <a:rPr lang="cs-CZ" dirty="0" smtClean="0"/>
              <a:t>(24 měsíců)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Realizace aktivit a prokazování výstupů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Časový rámec způsobilých výdajů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od data začátku realizace projektů </a:t>
            </a:r>
          </a:p>
          <a:p>
            <a:pPr marL="342900" indent="-342900">
              <a:buFontTx/>
              <a:buChar char="-"/>
            </a:pPr>
            <a:r>
              <a:rPr lang="cs-CZ" dirty="0"/>
              <a:t>s</a:t>
            </a:r>
            <a:r>
              <a:rPr lang="cs-CZ" dirty="0" smtClean="0"/>
              <a:t>chválením výstupu šablony jsou celkové náklady šablony považovány za způsobilé 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8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Datum - vydání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8028462" cy="4003675"/>
          </a:xfrm>
        </p:spPr>
        <p:txBody>
          <a:bodyPr>
            <a:normAutofit/>
          </a:bodyPr>
          <a:lstStyle/>
          <a:p>
            <a:r>
              <a:rPr lang="cs-CZ" dirty="0" smtClean="0"/>
              <a:t>Datum podpisu náměstka ministra MŠMT = datum vydání právního aktu = datum účinnosti právního aktu</a:t>
            </a:r>
            <a:endParaRPr lang="cs-CZ" dirty="0"/>
          </a:p>
          <a:p>
            <a:endParaRPr lang="cs-CZ" dirty="0"/>
          </a:p>
          <a:p>
            <a:r>
              <a:rPr lang="cs-CZ" dirty="0"/>
              <a:t>Od tohoto data: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Začíná se počítat monitorovací období </a:t>
            </a:r>
            <a:r>
              <a:rPr lang="cs-CZ" dirty="0" smtClean="0"/>
              <a:t>( v délce 6 měsíců)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Předkládají se zprávy o realizaci (</a:t>
            </a:r>
            <a:r>
              <a:rPr lang="cs-CZ" dirty="0" err="1" smtClean="0"/>
              <a:t>ZoR</a:t>
            </a:r>
            <a:r>
              <a:rPr lang="cs-CZ" dirty="0" smtClean="0"/>
              <a:t>) a závěrečná zpráva o realizaci (</a:t>
            </a:r>
            <a:r>
              <a:rPr lang="cs-CZ" dirty="0" err="1" smtClean="0"/>
              <a:t>ZZoR</a:t>
            </a:r>
            <a:r>
              <a:rPr lang="cs-CZ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cs-CZ" dirty="0" err="1" smtClean="0"/>
              <a:t>ZoR</a:t>
            </a:r>
            <a:r>
              <a:rPr lang="cs-CZ" dirty="0" smtClean="0"/>
              <a:t> odevzdat do 20 pracovních dnů po ukončení monitorovacího období</a:t>
            </a:r>
          </a:p>
          <a:p>
            <a:pPr marL="342900" indent="-342900">
              <a:buFontTx/>
              <a:buChar char="-"/>
            </a:pPr>
            <a:r>
              <a:rPr lang="cs-CZ" dirty="0" err="1" smtClean="0"/>
              <a:t>ZZoR</a:t>
            </a:r>
            <a:r>
              <a:rPr lang="cs-CZ" dirty="0" smtClean="0"/>
              <a:t> se odevzdat do 40 pracovních dnů po ukončení posledního monitorovacího období (poslední monitorovací období může být kratší – končí v den konce realizace projektu)</a:t>
            </a:r>
          </a:p>
          <a:p>
            <a:pPr marL="342900" indent="-342900">
              <a:buFontTx/>
              <a:buChar char="-"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392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Dokladování výstupů a výstupových indikátorů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584907" cy="4000501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Způsob dokladování výstupů a tím zároveň výstupových indikátorů je uveden v každé šabloně. </a:t>
            </a:r>
          </a:p>
          <a:p>
            <a:r>
              <a:rPr lang="cs-CZ" dirty="0" smtClean="0"/>
              <a:t>Výstupy stejně jako </a:t>
            </a:r>
            <a:r>
              <a:rPr lang="cs-CZ" dirty="0" err="1" smtClean="0"/>
              <a:t>ZoR</a:t>
            </a:r>
            <a:r>
              <a:rPr lang="cs-CZ" dirty="0" smtClean="0"/>
              <a:t> a </a:t>
            </a:r>
            <a:r>
              <a:rPr lang="cs-CZ" dirty="0" err="1" smtClean="0"/>
              <a:t>ZZoR</a:t>
            </a:r>
            <a:r>
              <a:rPr lang="cs-CZ" dirty="0" smtClean="0"/>
              <a:t> se dokládají pouze elektronicky.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Je-li naplněn výstup, je naplněn i výstupový indikátor.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Není-li realizována šablona nebo není-li schválen výstup šablony, příjemce vrací finanční prostředky za šablonu a zároveň není naplněn  výstupový indikátor.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Je-li naplněn výstup šablony pouze částečně (v šablonách, v nichž jsou krom „celkových nákladů na aktivitu“ uvedeny i „celkové náklady na jednotku výstupu“), vrací příjemce finanční prostředky za část šablony a zároveň není naplněn výstupový indikátor. </a:t>
            </a:r>
            <a:endParaRPr lang="cs-CZ" dirty="0"/>
          </a:p>
          <a:p>
            <a:r>
              <a:rPr lang="cs-CZ" dirty="0" smtClean="0"/>
              <a:t>Nenaplnění výstupových indikátorů není postihováno. </a:t>
            </a:r>
          </a:p>
          <a:p>
            <a:r>
              <a:rPr lang="cs-CZ" dirty="0" smtClean="0"/>
              <a:t>Je třeba zkontrolovat, zda není ohroženo naplnění výsledkových indikátorů. 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78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Vazba mezi výstupovými a výsledkovými 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584907" cy="4000501"/>
          </a:xfrm>
        </p:spPr>
        <p:txBody>
          <a:bodyPr>
            <a:normAutofit/>
          </a:bodyPr>
          <a:lstStyle/>
          <a:p>
            <a:r>
              <a:rPr lang="cs-CZ" dirty="0" smtClean="0"/>
              <a:t>Nenaplnění výstupového indikátoru:</a:t>
            </a:r>
          </a:p>
          <a:p>
            <a:r>
              <a:rPr lang="cs-CZ" b="1" dirty="0" smtClean="0"/>
              <a:t>5 40 00: Počet podpořených osob </a:t>
            </a:r>
            <a:r>
              <a:rPr lang="cs-CZ" dirty="0" smtClean="0"/>
              <a:t>– pracovníci ve vzdělávání</a:t>
            </a:r>
          </a:p>
          <a:p>
            <a:endParaRPr lang="cs-CZ" dirty="0" smtClean="0"/>
          </a:p>
          <a:p>
            <a:r>
              <a:rPr lang="cs-CZ" dirty="0" smtClean="0"/>
              <a:t>                 Nenaplnění výsledkových indikátorů:</a:t>
            </a:r>
          </a:p>
          <a:p>
            <a:r>
              <a:rPr lang="cs-CZ" b="1" dirty="0" smtClean="0"/>
              <a:t>6 00 00 Celkový počet účastníků </a:t>
            </a:r>
            <a:r>
              <a:rPr lang="cs-CZ" dirty="0" smtClean="0"/>
              <a:t>(bagatelní podpora 24 hodin)</a:t>
            </a:r>
          </a:p>
          <a:p>
            <a:r>
              <a:rPr lang="cs-CZ" dirty="0" smtClean="0"/>
              <a:t>a</a:t>
            </a:r>
          </a:p>
          <a:p>
            <a:r>
              <a:rPr lang="cs-CZ" b="1" dirty="0" smtClean="0"/>
              <a:t>5 25 10 Počet pracovníků ve vzdělávání</a:t>
            </a:r>
            <a:r>
              <a:rPr lang="cs-CZ" dirty="0" smtClean="0"/>
              <a:t>, kteří v praxi uplatňují nově získané poznatky a dovednosti </a:t>
            </a:r>
            <a:endParaRPr lang="cs-CZ" dirty="0"/>
          </a:p>
          <a:p>
            <a:r>
              <a:rPr lang="cs-CZ" dirty="0" smtClean="0"/>
              <a:t>                                                </a:t>
            </a:r>
          </a:p>
          <a:p>
            <a:r>
              <a:rPr lang="cs-CZ" b="1" dirty="0" smtClean="0"/>
              <a:t>                 Zkontrolovat, propočítat a případně požádat o změnu projektu.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739008" y="2920907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739008" y="5208225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2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Vazba mezi výstupovými a výsledkovými 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000501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Nenaplnění výstupových indikátorů:</a:t>
            </a:r>
          </a:p>
          <a:p>
            <a:r>
              <a:rPr lang="cs-CZ" b="1" dirty="0" smtClean="0"/>
              <a:t>5 05 01 </a:t>
            </a:r>
            <a:r>
              <a:rPr lang="cs-CZ" dirty="0" smtClean="0"/>
              <a:t>Počet podpůrných personálních opatření</a:t>
            </a:r>
          </a:p>
          <a:p>
            <a:r>
              <a:rPr lang="cs-CZ" b="1" dirty="0" smtClean="0"/>
              <a:t>5 26 01 </a:t>
            </a:r>
            <a:r>
              <a:rPr lang="cs-CZ" dirty="0" smtClean="0"/>
              <a:t>Počet poskytnutých služeb individuální podpory pedagogům</a:t>
            </a:r>
          </a:p>
          <a:p>
            <a:r>
              <a:rPr lang="cs-CZ" b="1" dirty="0" smtClean="0"/>
              <a:t>5 26 02 </a:t>
            </a:r>
            <a:r>
              <a:rPr lang="cs-CZ" dirty="0" smtClean="0"/>
              <a:t>Počet platforem pro odborná tematická setkání</a:t>
            </a:r>
          </a:p>
          <a:p>
            <a:r>
              <a:rPr lang="cs-CZ" b="1" dirty="0" smtClean="0"/>
              <a:t>5 12 12 </a:t>
            </a:r>
            <a:r>
              <a:rPr lang="cs-CZ" dirty="0" smtClean="0"/>
              <a:t>Počet mimoškolních aktivit vedoucích k rozvoji kompetencí </a:t>
            </a:r>
          </a:p>
          <a:p>
            <a:r>
              <a:rPr lang="cs-CZ" dirty="0" smtClean="0"/>
              <a:t>                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Nenaplnění výsledkového indikátoru:</a:t>
            </a:r>
          </a:p>
          <a:p>
            <a:r>
              <a:rPr lang="cs-CZ" b="1" dirty="0" smtClean="0"/>
              <a:t>5 10 10 Počet organizací</a:t>
            </a:r>
            <a:r>
              <a:rPr lang="cs-CZ" dirty="0" smtClean="0"/>
              <a:t>, ve kterých se zvýšila kvalita výchovy a vzdělávání</a:t>
            </a:r>
          </a:p>
          <a:p>
            <a:r>
              <a:rPr lang="cs-CZ" dirty="0" smtClean="0"/>
              <a:t>  (+ statistické vykázání 51510, 51610, 51710)</a:t>
            </a:r>
          </a:p>
          <a:p>
            <a:endParaRPr lang="cs-CZ" dirty="0" smtClean="0"/>
          </a:p>
          <a:p>
            <a:r>
              <a:rPr lang="cs-CZ" dirty="0" smtClean="0"/>
              <a:t>                  </a:t>
            </a:r>
            <a:r>
              <a:rPr lang="cs-CZ" b="1" dirty="0" smtClean="0"/>
              <a:t>Výsledkový indikátor lze naplnit i bez splnění výstupového indikátoru.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745392" y="3690938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745391" y="5275379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2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Doporučené přílohy k </a:t>
            </a:r>
            <a:r>
              <a:rPr lang="cs-CZ" dirty="0" err="1" smtClean="0">
                <a:solidFill>
                  <a:srgbClr val="428D96"/>
                </a:solidFill>
              </a:rPr>
              <a:t>ZoR</a:t>
            </a:r>
            <a:r>
              <a:rPr lang="cs-CZ" dirty="0" smtClean="0">
                <a:solidFill>
                  <a:srgbClr val="428D96"/>
                </a:solidFill>
              </a:rPr>
              <a:t> a </a:t>
            </a:r>
            <a:r>
              <a:rPr lang="cs-CZ" dirty="0" err="1" smtClean="0">
                <a:solidFill>
                  <a:srgbClr val="428D96"/>
                </a:solidFill>
              </a:rPr>
              <a:t>ZZoR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Pro dokládání výstupů je možno použít vzory MŠMT příloh připravených pro jednotlivé šablony: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www.msmt.cz/strukturalni-fondy-1/vzory-priloh-pro-vyzvy-c-02-16-022-a-02-16-023-podpora-skol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Příjemce </a:t>
            </a:r>
            <a:r>
              <a:rPr lang="cs-CZ" dirty="0"/>
              <a:t>může </a:t>
            </a:r>
            <a:r>
              <a:rPr lang="cs-CZ" dirty="0" smtClean="0"/>
              <a:t>využít i vlastní </a:t>
            </a:r>
            <a:r>
              <a:rPr lang="cs-CZ" dirty="0"/>
              <a:t>dokumenty. Pokud budou využity vlastní dokumenty, musí </a:t>
            </a:r>
            <a:r>
              <a:rPr lang="cs-CZ" dirty="0" smtClean="0"/>
              <a:t>obsahovat </a:t>
            </a:r>
            <a:r>
              <a:rPr lang="cs-CZ" dirty="0"/>
              <a:t>všechny údaje, které obsahují vzory</a:t>
            </a:r>
            <a:r>
              <a:rPr lang="cs-CZ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Přílohy dodávat jako prosté kopie. Pokud je na dokumentu vyžadován podpis, může se jednat o běžný ruční podpis. Dokument je následně oskenován a doložen.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Není definován žádný povinný formát ani název přílohy nahrávané do IS KP14+. Doporučujeme používat běžné formáty přílohy typu .doc/x, </a:t>
            </a:r>
            <a:r>
              <a:rPr lang="cs-CZ" dirty="0" err="1" smtClean="0"/>
              <a:t>pdf</a:t>
            </a:r>
            <a:r>
              <a:rPr lang="cs-CZ" dirty="0" smtClean="0"/>
              <a:t>, </a:t>
            </a:r>
            <a:r>
              <a:rPr lang="cs-CZ" dirty="0" err="1" smtClean="0"/>
              <a:t>xls</a:t>
            </a:r>
            <a:r>
              <a:rPr lang="cs-CZ" dirty="0" smtClean="0"/>
              <a:t>/s, </a:t>
            </a:r>
            <a:r>
              <a:rPr lang="cs-CZ" dirty="0" err="1" smtClean="0"/>
              <a:t>jpeg</a:t>
            </a:r>
            <a:r>
              <a:rPr lang="cs-CZ" dirty="0"/>
              <a:t> </a:t>
            </a:r>
            <a:r>
              <a:rPr lang="cs-CZ" dirty="0" smtClean="0"/>
              <a:t>apod.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823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Příloha – čestné prohlášení 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cs-CZ" dirty="0" smtClean="0"/>
              <a:t>Vzor </a:t>
            </a:r>
            <a:r>
              <a:rPr lang="cs-CZ" dirty="0"/>
              <a:t>„</a:t>
            </a:r>
            <a:r>
              <a:rPr lang="cs-CZ" dirty="0" err="1"/>
              <a:t>cestne_prohlaseni_vsechny_sablony</a:t>
            </a:r>
            <a:r>
              <a:rPr lang="cs-CZ" dirty="0"/>
              <a:t>“ je souhrnný vzor pro všechny aktivity vyžadující doložení čestného prohlášení (ČP</a:t>
            </a:r>
            <a:r>
              <a:rPr lang="cs-CZ" dirty="0" smtClean="0"/>
              <a:t>).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Pokud </a:t>
            </a:r>
            <a:r>
              <a:rPr lang="cs-CZ" dirty="0"/>
              <a:t>jsou zvoleny a vykazovány aktivity vyžadující ČP, vyplní příjemce pro každou </a:t>
            </a:r>
            <a:r>
              <a:rPr lang="cs-CZ" dirty="0" err="1"/>
              <a:t>ZoR</a:t>
            </a:r>
            <a:r>
              <a:rPr lang="cs-CZ" dirty="0"/>
              <a:t> projektu </a:t>
            </a:r>
            <a:r>
              <a:rPr lang="cs-CZ" b="1" dirty="0"/>
              <a:t>pouze jedno ČP pro všechny tyto aktivity</a:t>
            </a:r>
            <a:r>
              <a:rPr lang="cs-CZ" dirty="0"/>
              <a:t>. </a:t>
            </a:r>
            <a:endParaRPr lang="cs-CZ" dirty="0" smtClean="0"/>
          </a:p>
          <a:p>
            <a:pPr marL="342900" indent="-342900">
              <a:buFontTx/>
              <a:buChar char="-"/>
            </a:pPr>
            <a:r>
              <a:rPr lang="cs-CZ" dirty="0" smtClean="0"/>
              <a:t>V </a:t>
            </a:r>
            <a:r>
              <a:rPr lang="cs-CZ" dirty="0"/>
              <a:t>ČP je nutno vybrat všechny aktivity, pro které je ČP dokládáno </a:t>
            </a:r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Šablony:</a:t>
            </a:r>
          </a:p>
          <a:p>
            <a:pPr marL="342900" indent="-342900" algn="just">
              <a:buFontTx/>
              <a:buChar char="-"/>
            </a:pPr>
            <a:r>
              <a:rPr lang="cs-CZ" dirty="0" smtClean="0"/>
              <a:t>Školní asistent, speciální pedagog, školní psycholog, sociální psycholog</a:t>
            </a:r>
          </a:p>
          <a:p>
            <a:pPr marL="342900" indent="-342900" algn="just">
              <a:buFontTx/>
              <a:buChar char="-"/>
            </a:pPr>
            <a:r>
              <a:rPr lang="cs-CZ" dirty="0" smtClean="0"/>
              <a:t>Čtenářský klub a Klub zábavné logiky</a:t>
            </a:r>
          </a:p>
          <a:p>
            <a:pPr marL="342900" indent="-342900" algn="just">
              <a:buFontTx/>
              <a:buChar char="-"/>
            </a:pPr>
            <a:r>
              <a:rPr lang="cs-CZ" dirty="0" smtClean="0"/>
              <a:t>Doučování žáků a Příprava na vyučování žáků</a:t>
            </a:r>
          </a:p>
          <a:p>
            <a:pPr marL="342900" indent="-342900" algn="just">
              <a:buFontTx/>
              <a:buChar char="-"/>
            </a:pPr>
            <a:r>
              <a:rPr lang="cs-CZ" dirty="0" smtClean="0"/>
              <a:t>Supervize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568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Příloha – zprávy, zápisy, záznamy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765" y="1809000"/>
            <a:ext cx="8365721" cy="400367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Šablony: </a:t>
            </a:r>
          </a:p>
          <a:p>
            <a:pPr marL="342900" indent="-342900">
              <a:buFontTx/>
              <a:buChar char="-"/>
            </a:pPr>
            <a:r>
              <a:rPr lang="cs-CZ" dirty="0"/>
              <a:t>-Sdílení zkušeností pedagogů z různých škol prostřednictvím vzájemných návštěv – pro </a:t>
            </a:r>
            <a:r>
              <a:rPr lang="cs-CZ" dirty="0" smtClean="0"/>
              <a:t>MŠ (zápis)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/>
              <a:t>Sdílení zkušeností pedagogů z různých škol prostřednictvím vzájemných návštěv – pro </a:t>
            </a:r>
            <a:r>
              <a:rPr lang="cs-CZ" dirty="0" smtClean="0"/>
              <a:t>ZŠ (zápis)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/>
              <a:t>Odborně zaměřená tematická setkávání s spolupráce s rodiči dětí </a:t>
            </a:r>
            <a:r>
              <a:rPr lang="cs-CZ" dirty="0" smtClean="0"/>
              <a:t>MŠ (zápis)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/>
              <a:t>Odborně zaměřená tematická setkávání s spolupráce s rodiči žáků </a:t>
            </a:r>
            <a:r>
              <a:rPr lang="cs-CZ" dirty="0" smtClean="0"/>
              <a:t>ZŠ (zápis)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Vzájemná spolupráce pedagogů ZŠ (zápis)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 smtClean="0"/>
              <a:t>Tandemová výuka na ZŠ (záznam z realizace)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CLIL ve výuce na ZŠ (záznam o realizaci)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Nové metody ve výuce na ZŠ (záznam o realizaci)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4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Příloha – dohoda o spolupráci mezi školami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Šablony: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Sdílení zkušeností pedagogů z různých škol prostřednictvím vzájemných návštěv – pro MŠ</a:t>
            </a:r>
          </a:p>
          <a:p>
            <a:pPr marL="342900" indent="-342900">
              <a:buFontTx/>
              <a:buChar char="-"/>
            </a:pPr>
            <a:r>
              <a:rPr lang="cs-CZ" dirty="0"/>
              <a:t>Sdílení zkušeností pedagogů z různých škol prostřednictvím vzájemných návštěv – pro </a:t>
            </a:r>
            <a:r>
              <a:rPr lang="cs-CZ" dirty="0" smtClean="0"/>
              <a:t>ZŠ</a:t>
            </a:r>
          </a:p>
          <a:p>
            <a:pPr marL="342900" indent="-342900">
              <a:buFontTx/>
              <a:buChar char="-"/>
            </a:pPr>
            <a:endParaRPr lang="cs-CZ" dirty="0"/>
          </a:p>
          <a:p>
            <a:r>
              <a:rPr lang="cs-CZ" dirty="0" smtClean="0"/>
              <a:t>(+ Zápis o provedených návštěvách)</a:t>
            </a:r>
            <a:endParaRPr lang="cs-CZ" dirty="0"/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228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Přílohy – třídní knihy aktivit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Třídní kniha klubu – šablony: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Čtenářský klub pro žáky ZŠ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Klub zábavné logiky a rozvoje matematické gramotnosti žáků ZŠ</a:t>
            </a:r>
          </a:p>
          <a:p>
            <a:pPr marL="342900" indent="-342900">
              <a:buFontTx/>
              <a:buChar char="-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Třídní kniha doučování – šablona: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Doučování žáků ZŠ ohrožených školním neúspěchem 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Třídní kniha přípravy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Příprava na vyučování žáků ZŠ ohrožených školním neúspěchem</a:t>
            </a:r>
          </a:p>
          <a:p>
            <a:pPr marL="342900" indent="-342900">
              <a:buFontTx/>
              <a:buChar char="-"/>
            </a:pPr>
            <a:endParaRPr lang="cs-CZ" dirty="0" smtClean="0"/>
          </a:p>
          <a:p>
            <a:r>
              <a:rPr lang="cs-CZ" dirty="0" smtClean="0"/>
              <a:t>Přílohy se skládají z  </a:t>
            </a:r>
            <a:r>
              <a:rPr lang="cs-CZ" dirty="0"/>
              <a:t>třídní </a:t>
            </a:r>
            <a:r>
              <a:rPr lang="cs-CZ" dirty="0" smtClean="0"/>
              <a:t>knihy a docházky </a:t>
            </a:r>
            <a:r>
              <a:rPr lang="cs-CZ" dirty="0"/>
              <a:t>žáků </a:t>
            </a:r>
            <a:r>
              <a:rPr lang="cs-CZ" dirty="0" smtClean="0"/>
              <a:t>(tj. příloha má 2 listy)</a:t>
            </a:r>
            <a:endParaRPr lang="cs-CZ" dirty="0"/>
          </a:p>
          <a:p>
            <a:pPr marL="342900" indent="-342900">
              <a:buFontTx/>
              <a:buChar char="-"/>
            </a:pPr>
            <a:endParaRPr lang="cs-CZ" dirty="0" smtClean="0"/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295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rgbClr val="428D96"/>
                </a:solidFill>
              </a:rPr>
              <a:t>Program semináře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Monitorování projektů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Finanční 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Publicita, archivace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Sankce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Změny projektů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Zpráva o realizaci a Žádost o platbu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85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Příloha – report o činnosti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Šablony: </a:t>
            </a:r>
          </a:p>
          <a:p>
            <a:pPr marL="342900" indent="-342900"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šechny personální šablony (výběr konkrétní šablony z rozevíracího seznamu v hlavičce reportu)</a:t>
            </a:r>
          </a:p>
          <a:p>
            <a:pPr marL="342900" indent="-342900">
              <a:buFontTx/>
              <a:buChar char="-"/>
            </a:pPr>
            <a:r>
              <a:rPr lang="cs-CZ" dirty="0"/>
              <a:t>r</a:t>
            </a:r>
            <a:r>
              <a:rPr lang="cs-CZ" dirty="0" smtClean="0"/>
              <a:t>ozsah popisu činností není nikde stanoven</a:t>
            </a:r>
          </a:p>
          <a:p>
            <a:pPr marL="342900" indent="-342900">
              <a:buFontTx/>
              <a:buChar char="-"/>
            </a:pPr>
            <a:r>
              <a:rPr lang="cs-CZ" dirty="0"/>
              <a:t>j</a:t>
            </a:r>
            <a:r>
              <a:rPr lang="cs-CZ" dirty="0" smtClean="0"/>
              <a:t>e třeba vykonávat a vykazovat činnosti v souladu s pracovní náplní</a:t>
            </a:r>
          </a:p>
          <a:p>
            <a:pPr marL="342900" indent="-342900"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ykazovat činnosti dle pracovní náplně, ale konkrétněji („jedinečné“ vykazování, které nebude každým měsícem naprosto totožné). </a:t>
            </a:r>
          </a:p>
          <a:p>
            <a:endParaRPr lang="cs-CZ" dirty="0" smtClean="0"/>
          </a:p>
          <a:p>
            <a:pPr marL="342900" indent="-342900">
              <a:buFontTx/>
              <a:buChar char="-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4372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Příloha – prezenční listina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Šablony: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Profesní rozvoj pedagogů prostřednictvím supervize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Odborně zaměřená tematická setkávání s spolupráce s rodiči dětí MŠ</a:t>
            </a:r>
          </a:p>
          <a:p>
            <a:pPr marL="342900" indent="-342900">
              <a:buFontTx/>
              <a:buChar char="-"/>
            </a:pPr>
            <a:r>
              <a:rPr lang="cs-CZ" dirty="0"/>
              <a:t>Odborně zaměřená tematická setkávání s spolupráce </a:t>
            </a:r>
            <a:r>
              <a:rPr lang="cs-CZ" dirty="0" smtClean="0"/>
              <a:t>s rodiči žáků ZŠ</a:t>
            </a:r>
          </a:p>
          <a:p>
            <a:pPr marL="342900" indent="-342900">
              <a:buFontTx/>
              <a:buChar char="-"/>
            </a:pPr>
            <a:endParaRPr lang="cs-CZ" dirty="0"/>
          </a:p>
          <a:p>
            <a:r>
              <a:rPr lang="cs-CZ" dirty="0" smtClean="0"/>
              <a:t>Prezenční listiny pro rodiče: vždy </a:t>
            </a:r>
            <a:r>
              <a:rPr lang="cs-CZ" dirty="0" err="1" smtClean="0"/>
              <a:t>logolink</a:t>
            </a:r>
            <a:r>
              <a:rPr lang="cs-CZ" dirty="0" smtClean="0"/>
              <a:t> (povinnou publicitu).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3595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Přílohy -  pro šablonu supervize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Závěrečná zpráva ze supervize </a:t>
            </a:r>
          </a:p>
          <a:p>
            <a:pPr marL="342900" indent="-342900"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pracovává supervizor (v uzavřené dohodě myslet i na tuto činnost)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Prezenční listina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Smlouva o </a:t>
            </a:r>
            <a:r>
              <a:rPr lang="cs-CZ" dirty="0"/>
              <a:t>poskytnutí služeb uzavřené mezi školou a supervizorem (případně pracovní smlouva/DPČ/DPP) musí </a:t>
            </a:r>
            <a:r>
              <a:rPr lang="cs-CZ" dirty="0" smtClean="0"/>
              <a:t>obsahovat: 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pt-BR" dirty="0" smtClean="0"/>
              <a:t>registrační </a:t>
            </a:r>
            <a:r>
              <a:rPr lang="pt-BR" dirty="0"/>
              <a:t>číslo a název projektu; </a:t>
            </a:r>
            <a:endParaRPr lang="cs-CZ" dirty="0" smtClean="0"/>
          </a:p>
          <a:p>
            <a:pPr marL="342900" indent="-342900">
              <a:buFontTx/>
              <a:buChar char="-"/>
            </a:pPr>
            <a:r>
              <a:rPr lang="cs-CZ" dirty="0" smtClean="0"/>
              <a:t>pracovní </a:t>
            </a:r>
            <a:r>
              <a:rPr lang="cs-CZ" dirty="0"/>
              <a:t>náplň/předmět smlouvy. </a:t>
            </a:r>
            <a:endParaRPr lang="cs-CZ" dirty="0" smtClean="0"/>
          </a:p>
          <a:p>
            <a:r>
              <a:rPr lang="cs-CZ" dirty="0" smtClean="0"/>
              <a:t>Výše </a:t>
            </a:r>
            <a:r>
              <a:rPr lang="cs-CZ" dirty="0"/>
              <a:t>odměny supervizora není předmětem </a:t>
            </a:r>
            <a:r>
              <a:rPr lang="cs-CZ" dirty="0" smtClean="0"/>
              <a:t>kontroly</a:t>
            </a:r>
            <a:r>
              <a:rPr lang="cs-CZ" dirty="0"/>
              <a:t> </a:t>
            </a:r>
            <a:r>
              <a:rPr lang="cs-CZ" dirty="0" smtClean="0"/>
              <a:t>a v případě </a:t>
            </a:r>
            <a:r>
              <a:rPr lang="cs-CZ" dirty="0"/>
              <a:t>DPČ/DPP není předmětem kontroly výše úvazku supervizora. </a:t>
            </a:r>
          </a:p>
        </p:txBody>
      </p:sp>
    </p:spTree>
    <p:extLst>
      <p:ext uri="{BB962C8B-B14F-4D97-AF65-F5344CB8AC3E}">
        <p14:creationId xmlns:p14="http://schemas.microsoft.com/office/powerpoint/2010/main" val="817298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Pracovní smlouvy, DPP, DPČ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8058150" cy="400367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Pracovní smlouvy a DPČ pro personální pozice v šablonách </a:t>
            </a:r>
          </a:p>
          <a:p>
            <a:r>
              <a:rPr lang="cs-CZ" dirty="0"/>
              <a:t> </a:t>
            </a:r>
            <a:r>
              <a:rPr lang="cs-CZ" dirty="0" smtClean="0"/>
              <a:t>     (</a:t>
            </a:r>
            <a:r>
              <a:rPr lang="cs-CZ" dirty="0" err="1" smtClean="0"/>
              <a:t>sken</a:t>
            </a:r>
            <a:r>
              <a:rPr lang="cs-CZ" dirty="0" smtClean="0"/>
              <a:t> se dokládá k </a:t>
            </a:r>
            <a:r>
              <a:rPr lang="cs-CZ" dirty="0" err="1" smtClean="0"/>
              <a:t>ZoR</a:t>
            </a:r>
            <a:r>
              <a:rPr lang="cs-CZ" dirty="0" smtClean="0"/>
              <a:t>, originál se předkládá při kontrole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Pracovní smlouva/DPČ/DPP/smlouva o poskytnutí služeb se </a:t>
            </a:r>
            <a:r>
              <a:rPr lang="cs-CZ" dirty="0"/>
              <a:t>supervizorem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(</a:t>
            </a:r>
            <a:r>
              <a:rPr lang="cs-CZ" dirty="0" err="1"/>
              <a:t>sken</a:t>
            </a:r>
            <a:r>
              <a:rPr lang="cs-CZ" dirty="0"/>
              <a:t> se dokládá k </a:t>
            </a:r>
            <a:r>
              <a:rPr lang="cs-CZ" dirty="0" err="1"/>
              <a:t>ZoR</a:t>
            </a:r>
            <a:r>
              <a:rPr lang="cs-CZ" dirty="0"/>
              <a:t>, originál se předkládá při kontrole na místě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Pracovní smlouvy/DPČ/DPP/smlouva o poskytnutí služeb pro zajištění aktivit a administraci projektu </a:t>
            </a:r>
          </a:p>
          <a:p>
            <a:r>
              <a:rPr lang="cs-CZ" dirty="0"/>
              <a:t> </a:t>
            </a:r>
            <a:r>
              <a:rPr lang="cs-CZ" dirty="0" smtClean="0"/>
              <a:t>     (nedokládá se k </a:t>
            </a:r>
            <a:r>
              <a:rPr lang="cs-CZ" dirty="0" err="1" smtClean="0"/>
              <a:t>ZoR</a:t>
            </a:r>
            <a:r>
              <a:rPr lang="cs-CZ" dirty="0" smtClean="0"/>
              <a:t> a ani při kontrole na místě)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667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Pracovní smlouvy, DPP, DPČ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8058150" cy="4003675"/>
          </a:xfrm>
        </p:spPr>
        <p:txBody>
          <a:bodyPr>
            <a:normAutofit/>
          </a:bodyPr>
          <a:lstStyle/>
          <a:p>
            <a:r>
              <a:rPr lang="cs-CZ" dirty="0" smtClean="0"/>
              <a:t>Krom náležitostí dle Zákoníku práce musí obsahovat (dle přílohy č. 3 výzvy, str. 122):</a:t>
            </a:r>
          </a:p>
          <a:p>
            <a:pPr marL="342900" indent="-342900"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ýši úvazku a název pracovní pozice</a:t>
            </a:r>
          </a:p>
          <a:p>
            <a:pPr marL="342900" indent="-34290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racovní náplň</a:t>
            </a:r>
          </a:p>
          <a:p>
            <a:pPr marL="342900" indent="-342900">
              <a:buFontTx/>
              <a:buChar char="-"/>
            </a:pPr>
            <a:r>
              <a:rPr lang="cs-CZ" dirty="0"/>
              <a:t>r</a:t>
            </a:r>
            <a:r>
              <a:rPr lang="cs-CZ" dirty="0" smtClean="0"/>
              <a:t>egistrační číslo a název projektu</a:t>
            </a:r>
          </a:p>
          <a:p>
            <a:endParaRPr lang="cs-CZ" dirty="0" smtClean="0"/>
          </a:p>
          <a:p>
            <a:r>
              <a:rPr lang="cs-CZ" dirty="0" smtClean="0"/>
              <a:t>Předmětem kontroly ze strany poskytovatele dotace budou pouze tyto náležitosti, předmětem kontroly není stanovená výše odměny. Je-li odměna stanovena v samostatném dokumentu, není třeba jej dokládat.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6837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výsledkových indikátorů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6 00 00 Celkový počet účastníků </a:t>
            </a:r>
            <a:r>
              <a:rPr lang="cs-CZ" dirty="0"/>
              <a:t>(bagatelní podpora 24 hodin)</a:t>
            </a:r>
          </a:p>
          <a:p>
            <a:r>
              <a:rPr lang="cs-CZ" b="1" dirty="0" smtClean="0"/>
              <a:t>5 </a:t>
            </a:r>
            <a:r>
              <a:rPr lang="cs-CZ" b="1" dirty="0"/>
              <a:t>25 10 Počet pracovníků ve vzdělávání</a:t>
            </a:r>
            <a:r>
              <a:rPr lang="cs-CZ" dirty="0"/>
              <a:t>, kteří v praxi uplatňují nově získané poznatky a dovednosti </a:t>
            </a:r>
          </a:p>
          <a:p>
            <a:r>
              <a:rPr lang="cs-CZ" b="1" dirty="0" smtClean="0"/>
              <a:t>5 10 10 Počet organizací</a:t>
            </a:r>
            <a:r>
              <a:rPr lang="cs-CZ" dirty="0" smtClean="0"/>
              <a:t>, ve kterých se zvýšila kvalita výchovy a vzdělávání a </a:t>
            </a:r>
            <a:r>
              <a:rPr lang="cs-CZ" dirty="0" err="1" smtClean="0"/>
              <a:t>proinkluzivnost</a:t>
            </a:r>
            <a:r>
              <a:rPr lang="cs-CZ" dirty="0" smtClean="0"/>
              <a:t> </a:t>
            </a:r>
          </a:p>
          <a:p>
            <a:r>
              <a:rPr lang="cs-CZ" dirty="0" smtClean="0"/>
              <a:t>Dokladování popsáno přímo u indikátorů v příloze č. 3 Výzvy (str. 124 – 125)</a:t>
            </a:r>
          </a:p>
          <a:p>
            <a:endParaRPr lang="cs-CZ" dirty="0" smtClean="0"/>
          </a:p>
          <a:p>
            <a:r>
              <a:rPr lang="cs-CZ" dirty="0" smtClean="0"/>
              <a:t>Výsledkové indikátory </a:t>
            </a:r>
            <a:r>
              <a:rPr lang="cs-CZ" b="1" dirty="0" smtClean="0"/>
              <a:t>statistického charakteru</a:t>
            </a:r>
            <a:r>
              <a:rPr lang="cs-CZ" dirty="0" smtClean="0"/>
              <a:t>: </a:t>
            </a:r>
          </a:p>
          <a:p>
            <a:r>
              <a:rPr lang="cs-CZ" dirty="0" smtClean="0"/>
              <a:t>5 15 10 Celkový počet dětí, žáků a studentů v podpořených organizacích</a:t>
            </a:r>
          </a:p>
          <a:p>
            <a:r>
              <a:rPr lang="cs-CZ" dirty="0" smtClean="0"/>
              <a:t>5 16 10 Počet dětí a žáků s potřebou podpůrných opatření </a:t>
            </a:r>
          </a:p>
          <a:p>
            <a:r>
              <a:rPr lang="cs-CZ" dirty="0" smtClean="0"/>
              <a:t>5 17 10 Počet dětí, žáků a studentů Romů v podpořených organizacích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969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bagatelní podpory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Indikátor 6 00 00 Celkový počet účastníků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Pro vykázání indikátoru 6 00 00 je nutné pracovat v systému </a:t>
            </a:r>
            <a:r>
              <a:rPr lang="cs-CZ" b="1" dirty="0" smtClean="0"/>
              <a:t>IS ESF 2014+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Registrační </a:t>
            </a:r>
            <a:r>
              <a:rPr lang="cs-CZ" dirty="0"/>
              <a:t>údaje do systému IS ESF 2014+ obdrží škola po vydání Rozhodnutí – datovou schránkou nebo depeší. Příjemce/Zástupce příjemce se registrují do systému pouze jednou.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Vyplňuje se Karta účastníka OP VVV(identifikační údaje podpořené osoby), kterou příjemce uchovává podepsanou účastníkem pro případnou kontrolu na místě (do </a:t>
            </a:r>
            <a:r>
              <a:rPr lang="cs-CZ" dirty="0" err="1" smtClean="0"/>
              <a:t>ZoR</a:t>
            </a:r>
            <a:r>
              <a:rPr lang="cs-CZ" dirty="0" smtClean="0"/>
              <a:t> se nedokladuje).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K </a:t>
            </a:r>
            <a:r>
              <a:rPr lang="cs-CZ" dirty="0" err="1" smtClean="0"/>
              <a:t>ZoR</a:t>
            </a:r>
            <a:r>
              <a:rPr lang="cs-CZ" dirty="0" smtClean="0"/>
              <a:t> se dokládá jmenný seznam účastníků započítaných do 6 00 00 (tj. při dosažení bagatelní podpory) s označením nových jmen ve sledovaném období.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Technický postup k práci v systému (a Karta účastníka OP VVV) je zveřejněn na webu MŠMT: </a:t>
            </a:r>
            <a:r>
              <a:rPr lang="cs-CZ" u="sng" dirty="0">
                <a:hlinkClick r:id="rId3"/>
              </a:rPr>
              <a:t>http://www.msmt.cz/strukturalni-fondy-1/is-esf-2014-evidence-podporenych-osob-2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0778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5636" y="792451"/>
            <a:ext cx="8099714" cy="898237"/>
          </a:xfrm>
        </p:spPr>
        <p:txBody>
          <a:bodyPr/>
          <a:lstStyle/>
          <a:p>
            <a:pPr algn="ctr"/>
            <a:r>
              <a:rPr lang="cs-CZ" dirty="0"/>
              <a:t>Dokladování bagatelní </a:t>
            </a:r>
            <a:r>
              <a:rPr lang="cs-CZ" dirty="0" smtClean="0"/>
              <a:t>podpory:</a:t>
            </a:r>
            <a:r>
              <a:rPr lang="cs-CZ" dirty="0" smtClean="0">
                <a:solidFill>
                  <a:srgbClr val="428D96"/>
                </a:solidFill>
              </a:rPr>
              <a:t> Postup v IS ESF2014+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138612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cs-CZ" dirty="0" smtClean="0"/>
              <a:t>Příjemce obdrží registrační údaje pro registraci v systému IS ESF 2014+ (registrační/aktivační údaje jsou uvedeny na konkrétní osobu). </a:t>
            </a:r>
          </a:p>
          <a:p>
            <a:pPr marL="457200" indent="-457200">
              <a:buAutoNum type="arabicPeriod"/>
            </a:pPr>
            <a:r>
              <a:rPr lang="cs-CZ" dirty="0" smtClean="0"/>
              <a:t>Zástupce příjemce se přihlásí do systému IS ESF 2014+.</a:t>
            </a:r>
          </a:p>
          <a:p>
            <a:pPr marL="457200" indent="-457200">
              <a:buAutoNum type="arabicPeriod"/>
            </a:pPr>
            <a:r>
              <a:rPr lang="cs-CZ" dirty="0" smtClean="0"/>
              <a:t>Budoucí podpořené osoby (příjemce)  vyplní údaje v Kartě účastníka OP VVV. Kartu účastníka elektronicky odešlou (pole „odeslat“).</a:t>
            </a:r>
          </a:p>
          <a:p>
            <a:pPr marL="457200" indent="-457200">
              <a:buAutoNum type="arabicPeriod"/>
            </a:pPr>
            <a:r>
              <a:rPr lang="cs-CZ" dirty="0" smtClean="0"/>
              <a:t>Údaje z Karty účastníka OP VVV se vygenerují do projektu v systému IS ESF 2014+ (záložka Formuláře PO).</a:t>
            </a:r>
          </a:p>
          <a:p>
            <a:pPr marL="457200" indent="-457200">
              <a:buAutoNum type="arabicPeriod"/>
            </a:pPr>
            <a:r>
              <a:rPr lang="cs-CZ" dirty="0" smtClean="0"/>
              <a:t>Zástupce příjemce vyplňuje počty hodin vzdělávání po ukončení aktivity (tj. na základě certifikátu nebo vyplněné přílohy k </a:t>
            </a:r>
            <a:r>
              <a:rPr lang="cs-CZ" dirty="0" err="1" smtClean="0"/>
              <a:t>ZoR</a:t>
            </a:r>
            <a:r>
              <a:rPr lang="cs-CZ" dirty="0" smtClean="0"/>
              <a:t>). </a:t>
            </a:r>
          </a:p>
          <a:p>
            <a:pPr marL="457200" indent="-457200">
              <a:buAutoNum type="arabicPeriod"/>
            </a:pPr>
            <a:r>
              <a:rPr lang="cs-CZ" dirty="0" smtClean="0"/>
              <a:t>Jakmile počet hodin u podpořené osoby dosáhne stanovený počet hodin, příjemce schvaluje seznam podpořených osob, osoby se započítávají do indikátoru 6 00 00 Celkový počet účastníků. V IS KP 14+ na záložce </a:t>
            </a:r>
            <a:r>
              <a:rPr lang="cs-CZ" dirty="0" err="1" smtClean="0"/>
              <a:t>ZoR</a:t>
            </a:r>
            <a:r>
              <a:rPr lang="cs-CZ" dirty="0" smtClean="0"/>
              <a:t>  -stiskem tlačítka Aktualizace u IS ESF dochází v výpočtu indikátorů.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8609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bagatelní podpory: Karta účastníka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Principy: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 smtClean="0"/>
              <a:t>Kartu účastníka vyplňuje  kmenový zaměstnanec školy, který je započítán do indikátoru 6 00 00 (Celkový počet účastníků, tj. pedagog s bagatelní podporou)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 smtClean="0"/>
              <a:t>Příjemce </a:t>
            </a:r>
            <a:r>
              <a:rPr lang="cs-CZ" dirty="0"/>
              <a:t>je povinen zajistit její vyplnění za každou podpořenou </a:t>
            </a:r>
            <a:r>
              <a:rPr lang="cs-CZ" dirty="0" smtClean="0"/>
              <a:t>osobu (před zahájením vzdělávání</a:t>
            </a:r>
            <a:r>
              <a:rPr lang="cs-CZ" dirty="0"/>
              <a:t>). </a:t>
            </a:r>
            <a:endParaRPr lang="cs-CZ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 smtClean="0"/>
              <a:t>Doporučujeme</a:t>
            </a:r>
            <a:r>
              <a:rPr lang="cs-CZ" dirty="0"/>
              <a:t>, aby zástupce příjemce </a:t>
            </a:r>
            <a:r>
              <a:rPr lang="cs-CZ" dirty="0" err="1"/>
              <a:t>předvyplnil</a:t>
            </a:r>
            <a:r>
              <a:rPr lang="cs-CZ" dirty="0"/>
              <a:t> Identifikaci projektu (</a:t>
            </a:r>
            <a:r>
              <a:rPr lang="cs-CZ" u="sng" dirty="0"/>
              <a:t>Registrační číslo projektu</a:t>
            </a:r>
            <a:r>
              <a:rPr lang="cs-CZ" dirty="0"/>
              <a:t>, Název projektu, Příjemce podpory) a předvyplněný PDF formulář předal k vyplnění podpořeným osobám v elektronické podobě (v případě předání URL odkazu k on-line vyplnění Karty účastníka OP VVV toto není již nutné, hlavička je </a:t>
            </a:r>
            <a:r>
              <a:rPr lang="cs-CZ" dirty="0" err="1"/>
              <a:t>předvyplněna</a:t>
            </a:r>
            <a:r>
              <a:rPr lang="cs-CZ" dirty="0"/>
              <a:t> automaticky).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 smtClean="0"/>
              <a:t>Po ukončení vzdělávání z projektu doplní zástupce příjemce údaje o podpoře do systému IS ESF 2014+. </a:t>
            </a:r>
          </a:p>
        </p:txBody>
      </p:sp>
    </p:spTree>
    <p:extLst>
      <p:ext uri="{BB962C8B-B14F-4D97-AF65-F5344CB8AC3E}">
        <p14:creationId xmlns:p14="http://schemas.microsoft.com/office/powerpoint/2010/main" val="3842246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bagatelní podpory: Karta účastníka OP VVV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 dirty="0" smtClean="0"/>
              <a:t>Vyplnění Karty účastníka OP VVV</a:t>
            </a:r>
          </a:p>
          <a:p>
            <a:pPr algn="just"/>
            <a:r>
              <a:rPr lang="cs-CZ" dirty="0" smtClean="0"/>
              <a:t>Dva způsoby vyplnění: </a:t>
            </a:r>
          </a:p>
          <a:p>
            <a:pPr marL="457200" indent="-457200" algn="just">
              <a:buAutoNum type="alphaLcParenR"/>
            </a:pPr>
            <a:r>
              <a:rPr lang="cs-CZ" dirty="0" smtClean="0"/>
              <a:t>Off-line vyplnění - stažení </a:t>
            </a:r>
            <a:r>
              <a:rPr lang="cs-CZ" dirty="0"/>
              <a:t>a uložení </a:t>
            </a:r>
            <a:r>
              <a:rPr lang="cs-CZ" dirty="0" smtClean="0"/>
              <a:t>PDF formuláře </a:t>
            </a:r>
            <a:r>
              <a:rPr lang="cs-CZ" dirty="0"/>
              <a:t>na disk </a:t>
            </a:r>
            <a:r>
              <a:rPr lang="cs-CZ" dirty="0" smtClean="0"/>
              <a:t>počítače, vyplnění a odeslání formuláře pomocí tlačítka „Odeslat“. (případně pouze uložit a předat zástupci příjemce na </a:t>
            </a:r>
            <a:r>
              <a:rPr lang="cs-CZ" dirty="0" err="1" smtClean="0"/>
              <a:t>flash</a:t>
            </a:r>
            <a:r>
              <a:rPr lang="cs-CZ" dirty="0" smtClean="0"/>
              <a:t> disku apod.</a:t>
            </a:r>
            <a:r>
              <a:rPr lang="en-US" dirty="0" smtClean="0"/>
              <a:t>; </a:t>
            </a:r>
            <a:r>
              <a:rPr lang="en-US" dirty="0" err="1" smtClean="0"/>
              <a:t>tento</a:t>
            </a:r>
            <a:r>
              <a:rPr lang="en-US" dirty="0" smtClean="0"/>
              <a:t> </a:t>
            </a:r>
            <a:r>
              <a:rPr lang="cs-CZ" dirty="0" smtClean="0"/>
              <a:t>má poté možnost sám Karty účastníka OP VVV do systému sám nahrát)</a:t>
            </a:r>
            <a:endParaRPr lang="cs-CZ" dirty="0"/>
          </a:p>
          <a:p>
            <a:pPr algn="just"/>
            <a:r>
              <a:rPr lang="cs-CZ" dirty="0" smtClean="0"/>
              <a:t>b)  	On-line vyplnění - (v systému IS ESF 2014+ s již automaticky 	předvyplněnou 	hlavičkou</a:t>
            </a:r>
            <a:r>
              <a:rPr lang="en-US" dirty="0" smtClean="0"/>
              <a:t>;</a:t>
            </a:r>
            <a:r>
              <a:rPr lang="cs-CZ" dirty="0" smtClean="0"/>
              <a:t> URL odkaz pro on-line vyplnění 	formuláře předává zástupce příjemce)</a:t>
            </a:r>
            <a:endParaRPr lang="cs-CZ" dirty="0"/>
          </a:p>
          <a:p>
            <a:pPr algn="just"/>
            <a:r>
              <a:rPr lang="cs-CZ" dirty="0" smtClean="0"/>
              <a:t>Po vyplnění formuláře: vytisknout, podepsat od podpořené osoby a uchovat.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06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Monitorování projektů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6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reflexí v portfoliích pedagogů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 5 25 10 Počet pracovníků ve vzdělávání, kteří v praxi uplatňují nově získané poznatky a dovednosti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Podpořený pedagog zpracuje reflexi absolvovaných aktivit v portfoliu pedagoga.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Požadavky na obsah portfolia nejsou stanoveny krom:</a:t>
            </a:r>
          </a:p>
          <a:p>
            <a:pPr marL="342900" indent="-342900">
              <a:buFontTx/>
              <a:buChar char="-"/>
            </a:pPr>
            <a:r>
              <a:rPr lang="cs-CZ" dirty="0"/>
              <a:t>u</a:t>
            </a:r>
            <a:r>
              <a:rPr lang="cs-CZ" dirty="0" smtClean="0"/>
              <a:t>vedení registračního čísla projektu</a:t>
            </a:r>
          </a:p>
          <a:p>
            <a:pPr marL="342900" indent="-34290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opis uplatnění a ověření nově získaných poznatků a dovedností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Na základě všech portfolií zpracuje příjemce souhrnnou zprávu za celou organizaci (lze použít formulář u příloh k </a:t>
            </a:r>
            <a:r>
              <a:rPr lang="cs-CZ" dirty="0" err="1" smtClean="0"/>
              <a:t>ZoR</a:t>
            </a:r>
            <a:r>
              <a:rPr lang="cs-CZ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Pro kontrolu na místě: je třeba mít portfolia (pokud pedagog odejde nebo po ukončení projektu: kopie portfolií/částí portfolií).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595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Zpracování osobních údajů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cs-CZ" b="1" dirty="0" smtClean="0"/>
              <a:t>Zajištění souhlasu </a:t>
            </a:r>
            <a:r>
              <a:rPr lang="cs-CZ" dirty="0" smtClean="0"/>
              <a:t>se zpracováním osobních údajů podpořených osob. </a:t>
            </a:r>
          </a:p>
          <a:p>
            <a:pPr marL="457200" indent="-457200">
              <a:buAutoNum type="arabicPeriod"/>
            </a:pPr>
            <a:r>
              <a:rPr lang="cs-CZ" b="1" dirty="0" smtClean="0"/>
              <a:t>Zpracování osobních údajů </a:t>
            </a:r>
            <a:r>
              <a:rPr lang="cs-CZ" dirty="0" smtClean="0"/>
              <a:t>podpořených osob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příjemce </a:t>
            </a:r>
            <a:r>
              <a:rPr lang="cs-CZ" dirty="0"/>
              <a:t>nepodává oznámení o zpracování osobních údajů na ÚOOÚ – dle §18 odst. 1 písm. B zákona č. 101/2002 </a:t>
            </a:r>
            <a:r>
              <a:rPr lang="cs-CZ" dirty="0" smtClean="0"/>
              <a:t>Sb., o </a:t>
            </a:r>
            <a:r>
              <a:rPr lang="cs-CZ" dirty="0"/>
              <a:t>ochraně osobních </a:t>
            </a:r>
            <a:r>
              <a:rPr lang="cs-CZ" dirty="0" smtClean="0"/>
              <a:t>údajů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příjemce uzavírá smlouvu o ochraně osobních údajů s případným dodavatelem, pokud má dodavatel zpracovávat osobní údaje.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Údaje o podpořených osobách lze zpracovávat výhradně v souvislosti s realizací projektu. </a:t>
            </a:r>
          </a:p>
          <a:p>
            <a:r>
              <a:rPr lang="cs-CZ" dirty="0" smtClean="0"/>
              <a:t>Viz Rozhodnutí o poskytnutí dotace, část II, body 21 a 22.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9029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výsledků dotazníku školy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Indikátor 5 10 10 Počet organizací, ve kterých se zvýšila kvalita výchovy a vzdělávání a </a:t>
            </a:r>
            <a:r>
              <a:rPr lang="cs-CZ" dirty="0" err="1" smtClean="0"/>
              <a:t>proinkluzivnost</a:t>
            </a:r>
            <a:endParaRPr lang="cs-CZ" dirty="0" smtClean="0"/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Škola opětovně provede sebehodnocení (vyplní dotazník) a MŠMT dotazník vyhodnotí.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Výsledek dotazníkového šetření bude uveden nejpozději v </a:t>
            </a:r>
            <a:r>
              <a:rPr lang="cs-CZ" dirty="0" err="1" smtClean="0"/>
              <a:t>ZZoR</a:t>
            </a:r>
            <a:r>
              <a:rPr lang="cs-CZ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Doporučený časový harmonogram bude zveřejněn (tj. kdy nejlépe vyplnit dotazník).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Pro vykázání cílové hodnoty 1 (v případě MŠ nebo ZŠ) nebo 2 (v případě MŠ+ZŠ) stačí minimální zlepšení stavu.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Vyhodnocení dotazníku je třeba uchovat pro případnou kontrolu na místě.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5360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Monitorovací návštěva a evaluační aktivity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Monitorovací návštěva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c</a:t>
            </a:r>
            <a:r>
              <a:rPr lang="cs-CZ" dirty="0" smtClean="0"/>
              <a:t>ílem je předejít nenapravitelným pochybením ze strany příjemce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e strany administrátora ZP MŠMT u příjemce dotace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věření stavu projektu a řešení nejasností, prováděných změn apod. </a:t>
            </a:r>
          </a:p>
          <a:p>
            <a:r>
              <a:rPr lang="cs-CZ" dirty="0" smtClean="0"/>
              <a:t>      </a:t>
            </a:r>
            <a:endParaRPr lang="cs-CZ" dirty="0"/>
          </a:p>
          <a:p>
            <a:r>
              <a:rPr lang="cs-CZ" b="1" dirty="0" smtClean="0"/>
              <a:t>Součinnost při evaluačních aktivitách v rámci OP VVV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</a:t>
            </a:r>
            <a:r>
              <a:rPr lang="cs-CZ" dirty="0" smtClean="0"/>
              <a:t>a základě oslovení MŠMT se příjemce podílí na vyhodnocování úspěšnosti aktivit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f</a:t>
            </a:r>
            <a:r>
              <a:rPr lang="cs-CZ" dirty="0" smtClean="0"/>
              <a:t>ormy: dotazníková šetření, účast na řízeném rozhovoru, …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445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Kontroly na místě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Veřejnosprávní kontrola dle zákona č. 255/2012 Sb., o kontrole.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Příjemce je informován o provedení kontroly v dostatečném předstihu.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Kontrolní skupina ověřuje skutečnosti uvedené v žádosti o podporu, zprávách o realizaci a ve změnách projektu.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Kontrolní skupina vypracuje Protokol o kontrole (do 30 kalendářních dnů), proti kterému může příjemce dotace podat námitky do 15 kalendářních dnů ode dne doručení Protokolu o kontrole.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Na základě kontrolních zjištění mohou být stanovena nápravná opatření.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37130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Kontroly na místě – předmět kontroly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Co je předmětem kontroly na místě: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Výstupy v souladu s přílohou č. 3 Výzvy (v každé šabloně v poli „</a:t>
            </a:r>
            <a:r>
              <a:rPr lang="cs-CZ" i="1" dirty="0" smtClean="0"/>
              <a:t>Dokladování výstupů pro kontrolu na místě</a:t>
            </a:r>
            <a:r>
              <a:rPr lang="cs-CZ" dirty="0" smtClean="0"/>
              <a:t>“ je uvedeno, co je nutné předložit při kontrole na místě).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Publicita projektu.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Naplňování výsledkových indikátorů (karty účastníka, portfolia pedagogů, výsledky dotazníku).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Veřejné zakázky – dokumenty pro kontrolu na místě jsou uvedeny v kap. 12.4.1 Pravidel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zadávací podmínky, dodatečné informace, nabídky, protokol o otevírání obálek, posouzení a hodnocení, smlouva, oznámení o výsledku, oznámení o vyřazení nabídky, jmenování pověřené osoby nebo hodnoticí komise.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Archivace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3528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Finanční řízení 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76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Poskytnutí dotace – zálohové platby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Poskytnutí dotace: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ve </a:t>
            </a:r>
            <a:r>
              <a:rPr lang="cs-CZ" dirty="0"/>
              <a:t>2 zálohových </a:t>
            </a:r>
            <a:r>
              <a:rPr lang="cs-CZ" dirty="0" smtClean="0"/>
              <a:t>platbách pod účelovým znakem </a:t>
            </a:r>
            <a:r>
              <a:rPr lang="cs-CZ" b="1" dirty="0" smtClean="0"/>
              <a:t>33063.</a:t>
            </a: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60% výše dotace odeslána do 30 pracovních dní po podpisu Rozhodnutí </a:t>
            </a: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40% výše dotace odeslána po kontrole první Zprávy o realizaci</a:t>
            </a:r>
          </a:p>
          <a:p>
            <a:pPr marL="457200" indent="-457200">
              <a:buAutoNum type="alphaLcParenR"/>
              <a:defRPr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dle </a:t>
            </a:r>
            <a:r>
              <a:rPr lang="cs-CZ" dirty="0"/>
              <a:t>zákona č. 218/2000 Sb. prostřednictvím zřizovatele: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dirty="0"/>
              <a:t>MŠMT→ kraj/Magistrát </a:t>
            </a:r>
            <a:r>
              <a:rPr lang="cs-CZ" dirty="0" err="1"/>
              <a:t>hl.m</a:t>
            </a:r>
            <a:r>
              <a:rPr lang="cs-CZ" dirty="0"/>
              <a:t>. Prahy → (obec/městská část)→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dirty="0"/>
              <a:t>MŠMT→ soukromá a církevní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dirty="0"/>
              <a:t>MŠMT→ školy zřizované MŠMT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2395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Způsobilost výdajů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/>
              <a:t>Časový rámec dle výzvy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od data zahájení fyzické realizace projektu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pokud byly výstupy dosaženy v době realizace projektu (a schváleny ze strany poskytovatele dotace), jsou s nimi související výdaje z hlediska času způsobilé.</a:t>
            </a:r>
          </a:p>
          <a:p>
            <a:endParaRPr lang="cs-CZ" dirty="0" smtClean="0"/>
          </a:p>
          <a:p>
            <a:r>
              <a:rPr lang="cs-CZ" b="1" dirty="0" smtClean="0"/>
              <a:t>Finanční prostředky nelze využít: </a:t>
            </a:r>
          </a:p>
          <a:p>
            <a:r>
              <a:rPr lang="cs-CZ" dirty="0"/>
              <a:t> </a:t>
            </a:r>
            <a:r>
              <a:rPr lang="cs-CZ" dirty="0" smtClean="0"/>
              <a:t>-    na investice, stavební úpravy a investiční nábytek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na to, co je hrazeno ze zákona (co může být nárokováno ze zákona)</a:t>
            </a:r>
          </a:p>
          <a:p>
            <a:endParaRPr lang="cs-CZ" dirty="0" smtClean="0"/>
          </a:p>
          <a:p>
            <a:r>
              <a:rPr lang="cs-CZ" dirty="0" smtClean="0"/>
              <a:t>Možnost využívání finančních prostředků napříč šablonami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není třeba se řídit hodnotou jednotlivých šablon, ale celou částkou na projektu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9037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Využití finančních prostředků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Princip:</a:t>
            </a:r>
            <a:r>
              <a:rPr lang="cs-CZ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Finanční prostředky využívat za účelem dosažení cílů a výstupů aktivit. </a:t>
            </a:r>
          </a:p>
          <a:p>
            <a:r>
              <a:rPr lang="cs-CZ" u="sng" dirty="0" smtClean="0"/>
              <a:t>Např.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Platy/mzdy v personálních šablonách, včetně odvodů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Náklady na DVPP – kurz, doprava, ubytování, literatura, mzdový příspěvek (odměna zastupujícímu pedagogovi, ne suplování!!).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Odměny za vedení klubů, doučování, za vedení chůvy, za administraci projektu (účetní, vedoucí projektu, za vedení archivac</a:t>
            </a:r>
            <a:r>
              <a:rPr lang="cs-CZ" dirty="0" smtClean="0">
                <a:solidFill>
                  <a:srgbClr val="FF0000"/>
                </a:solidFill>
              </a:rPr>
              <a:t>e</a:t>
            </a:r>
            <a:r>
              <a:rPr lang="cs-CZ" dirty="0" smtClean="0"/>
              <a:t>) – interně i externě.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Odborná literatura, drobné pomůcky, spotřební materiál, softwary.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Drobné občerstvení pro schůzky s rodiči,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Vybavení a pomůcky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843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Základní údaje k výzvě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Výzva č. 02_16_023: pro MŠ a ZŠ v Praze</a:t>
            </a:r>
          </a:p>
          <a:p>
            <a:r>
              <a:rPr lang="cs-CZ" dirty="0" smtClean="0"/>
              <a:t>Výzva č. 02_16_022: pro MŠ a ZŠ v krajích</a:t>
            </a:r>
          </a:p>
          <a:p>
            <a:endParaRPr lang="cs-CZ" dirty="0"/>
          </a:p>
          <a:p>
            <a:r>
              <a:rPr lang="cs-CZ" dirty="0" smtClean="0"/>
              <a:t>Žádosti je možné podávat do: 30. 6. 2017</a:t>
            </a:r>
          </a:p>
          <a:p>
            <a:r>
              <a:rPr lang="cs-CZ" dirty="0" smtClean="0"/>
              <a:t>Projekty je možné realizovat do: 31. 8. 2019</a:t>
            </a:r>
          </a:p>
          <a:p>
            <a:r>
              <a:rPr lang="cs-CZ" dirty="0" smtClean="0"/>
              <a:t>Délka realizace: 24 měsíců</a:t>
            </a:r>
          </a:p>
          <a:p>
            <a:r>
              <a:rPr lang="cs-CZ" dirty="0" smtClean="0"/>
              <a:t>Alokace: 4,5 mld. Kč</a:t>
            </a:r>
          </a:p>
          <a:p>
            <a:r>
              <a:rPr lang="cs-CZ" dirty="0" smtClean="0"/>
              <a:t>Fond: ESF</a:t>
            </a:r>
          </a:p>
          <a:p>
            <a:r>
              <a:rPr lang="cs-CZ" dirty="0" smtClean="0"/>
              <a:t>Výše dotace: 200.000 Kč – 5 mil. Kč</a:t>
            </a:r>
          </a:p>
        </p:txBody>
      </p:sp>
    </p:spTree>
    <p:extLst>
      <p:ext uri="{BB962C8B-B14F-4D97-AF65-F5344CB8AC3E}">
        <p14:creationId xmlns:p14="http://schemas.microsoft.com/office/powerpoint/2010/main" val="39066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Využití finančních prostředků – na co si dát pozor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Nákup vybavení </a:t>
            </a:r>
            <a:r>
              <a:rPr lang="cs-CZ" b="1" dirty="0" smtClean="0"/>
              <a:t>a IT techniky </a:t>
            </a:r>
          </a:p>
          <a:p>
            <a:pPr marL="342900" indent="-34290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ečlivě zvážit potřebnost a využití – musí být využito pro realizaci projektu</a:t>
            </a:r>
          </a:p>
          <a:p>
            <a:pPr marL="342900" indent="-342900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ozor na investice (40.000Kč a 60.000Kč)</a:t>
            </a:r>
          </a:p>
          <a:p>
            <a:endParaRPr lang="cs-CZ" dirty="0" smtClean="0"/>
          </a:p>
          <a:p>
            <a:r>
              <a:rPr lang="cs-CZ" b="1" dirty="0" smtClean="0"/>
              <a:t>Kurzy DVPP </a:t>
            </a:r>
          </a:p>
          <a:p>
            <a:pPr marL="342900" indent="-342900">
              <a:buFontTx/>
              <a:buChar char="-"/>
            </a:pPr>
            <a:r>
              <a:rPr lang="cs-CZ" dirty="0"/>
              <a:t>k</a:t>
            </a:r>
            <a:r>
              <a:rPr lang="cs-CZ" dirty="0" smtClean="0"/>
              <a:t>urzy musí odpovídat požadavkům v šabloně</a:t>
            </a:r>
          </a:p>
          <a:p>
            <a:pPr marL="342900" indent="-342900">
              <a:buFontTx/>
              <a:buChar char="-"/>
            </a:pPr>
            <a:r>
              <a:rPr lang="cs-CZ" dirty="0"/>
              <a:t>k</a:t>
            </a:r>
            <a:r>
              <a:rPr lang="cs-CZ" dirty="0" smtClean="0"/>
              <a:t>urz DVPP, který je hrazen z veřejných prostředků a je poskytován zdarma, je neuznatelný výstup.</a:t>
            </a:r>
          </a:p>
          <a:p>
            <a:pPr marL="342900" indent="-342900"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lastní kurz DVPP školy nabídnutý pro pedagogy stejné školy je také neuznatelným výstupem.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24474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Nakládání s majetkem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Během realizace projektu</a:t>
            </a:r>
          </a:p>
          <a:p>
            <a:pPr marL="342900" indent="-342900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utnost zabezpečit proti poškození, ztrátě, odcizení (v případě odcizení či ztráty adekvátně nahradit pro naplnění cílů aktivit).</a:t>
            </a:r>
          </a:p>
          <a:p>
            <a:pPr marL="342900" indent="-342900">
              <a:buFontTx/>
              <a:buChar char="-"/>
            </a:pPr>
            <a:r>
              <a:rPr lang="cs-CZ" dirty="0"/>
              <a:t>i</a:t>
            </a:r>
            <a:r>
              <a:rPr lang="cs-CZ" dirty="0" smtClean="0"/>
              <a:t>nventarizovat (označit inventárním číslem) </a:t>
            </a:r>
          </a:p>
          <a:p>
            <a:pPr marL="342900" indent="-342900">
              <a:buFontTx/>
              <a:buChar char="-"/>
            </a:pPr>
            <a:r>
              <a:rPr lang="cs-CZ" dirty="0"/>
              <a:t>b</a:t>
            </a:r>
            <a:r>
              <a:rPr lang="cs-CZ" dirty="0" smtClean="0"/>
              <a:t>ěhem realizace nelze převést, prodat, pronajmout, zapůjčit</a:t>
            </a:r>
          </a:p>
          <a:p>
            <a:pPr marL="342900" indent="-342900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ení třeba označovat povinnou publicitou </a:t>
            </a:r>
          </a:p>
          <a:p>
            <a:pPr marL="342900" indent="-342900">
              <a:buFontTx/>
              <a:buChar char="-"/>
            </a:pPr>
            <a:endParaRPr lang="cs-CZ" dirty="0"/>
          </a:p>
          <a:p>
            <a:r>
              <a:rPr lang="cs-CZ" b="1" dirty="0" smtClean="0"/>
              <a:t>Po ukončení realizace</a:t>
            </a:r>
          </a:p>
          <a:p>
            <a:pPr marL="342900" indent="-342900">
              <a:buFontTx/>
              <a:buChar char="-"/>
            </a:pPr>
            <a:r>
              <a:rPr lang="cs-CZ" dirty="0"/>
              <a:t>r</a:t>
            </a:r>
            <a:r>
              <a:rPr lang="cs-CZ" dirty="0" smtClean="0"/>
              <a:t>ozhodnutí o poskytnutí dotace neobsahuje dobu stanovenou pro nepřevoditelnost majetku (tj. nevztahuje se na něj udržitelnost)</a:t>
            </a:r>
          </a:p>
          <a:p>
            <a:pPr marL="342900" indent="-342900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ení zjišťováno a kontrolováno, jak bude s majetkem naloženo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714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Archivace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/>
          <a:lstStyle/>
          <a:p>
            <a:r>
              <a:rPr lang="cs-CZ" b="1" dirty="0" smtClean="0"/>
              <a:t>Principy: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Příjemce je povinen uchovávat dokumenty spojené s realizací projektu.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Archivace dokumentů do 31. 12. 2033 (pokud legislativa nestanovuje delší dobu).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Dokumenty, které jsou v IS KP14+ jako originály, není potřeba uchovávat na jiném místě.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Dokumenty, které nejsou v IS KP14+ jako originály (= </a:t>
            </a:r>
            <a:r>
              <a:rPr lang="cs-CZ" dirty="0" err="1" smtClean="0"/>
              <a:t>skeny</a:t>
            </a:r>
            <a:r>
              <a:rPr lang="cs-CZ" dirty="0" smtClean="0"/>
              <a:t>), je potřeba uchovávat jako originály na jiném místě (např. některé přílohy k žádosti o podporu,  přílohy k </a:t>
            </a:r>
            <a:r>
              <a:rPr lang="cs-CZ" dirty="0" err="1" smtClean="0"/>
              <a:t>ZoR</a:t>
            </a:r>
            <a:r>
              <a:rPr lang="cs-CZ" dirty="0" smtClean="0"/>
              <a:t>, karty účastníků). </a:t>
            </a:r>
          </a:p>
          <a:p>
            <a:r>
              <a:rPr lang="cs-CZ" dirty="0" smtClean="0"/>
              <a:t>Přehled dokumentů a výstupů projektu, které podléhají uchovávání – Pravidla pro žadatele a příjemce ZP, kap. 7. 4.2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3227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Publicita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/>
          </a:bodyPr>
          <a:lstStyle/>
          <a:p>
            <a:r>
              <a:rPr lang="cs-CZ" b="1" dirty="0" smtClean="0"/>
              <a:t>Splnění minimální publicity</a:t>
            </a:r>
            <a:r>
              <a:rPr lang="cs-CZ" dirty="0" smtClean="0"/>
              <a:t>:</a:t>
            </a:r>
          </a:p>
          <a:p>
            <a:pPr marL="457200" indent="-457200">
              <a:buAutoNum type="arabicPeriod"/>
            </a:pPr>
            <a:r>
              <a:rPr lang="cs-CZ" dirty="0" smtClean="0"/>
              <a:t>Informovat na svých webových stránkách o projektu  (+ </a:t>
            </a:r>
            <a:r>
              <a:rPr lang="cs-CZ" dirty="0" err="1" smtClean="0"/>
              <a:t>logolink</a:t>
            </a:r>
            <a:r>
              <a:rPr lang="cs-CZ" dirty="0" smtClean="0"/>
              <a:t>), dle verze 2 Pravidel (kap. 17.1) nejpozději do odevzdání 1. </a:t>
            </a:r>
            <a:r>
              <a:rPr lang="cs-CZ" dirty="0" err="1" smtClean="0"/>
              <a:t>ZoR</a:t>
            </a:r>
            <a:r>
              <a:rPr lang="cs-CZ" dirty="0" smtClean="0"/>
              <a:t>. </a:t>
            </a:r>
          </a:p>
          <a:p>
            <a:pPr marL="457200" indent="-457200">
              <a:buAutoNum type="arabicPeriod"/>
            </a:pPr>
            <a:r>
              <a:rPr lang="cs-CZ" dirty="0" smtClean="0"/>
              <a:t>Umístit alespoň 1 plakát A3 (minimálně A3) s informacemi o projektu na místo viditelné pro veřejnost. </a:t>
            </a:r>
          </a:p>
          <a:p>
            <a:pPr marL="457200" indent="-457200">
              <a:buAutoNum type="arabicPeriod"/>
            </a:pPr>
            <a:r>
              <a:rPr lang="cs-CZ" dirty="0" smtClean="0"/>
              <a:t>Na dokumentech pro veřejnost, vč. potvrzení účasti, uvádět </a:t>
            </a:r>
            <a:r>
              <a:rPr lang="cs-CZ" dirty="0" err="1" smtClean="0"/>
              <a:t>logolink</a:t>
            </a:r>
            <a:r>
              <a:rPr lang="cs-CZ" dirty="0" smtClean="0"/>
              <a:t>.</a:t>
            </a:r>
          </a:p>
          <a:p>
            <a:pPr marL="457200" indent="-457200">
              <a:buAutoNum type="arabicPeriod"/>
            </a:pPr>
            <a:r>
              <a:rPr lang="cs-CZ" dirty="0" smtClean="0"/>
              <a:t>Při pořádání seminářů, školení atd. informovat účastníky i případně subjekty </a:t>
            </a:r>
            <a:r>
              <a:rPr lang="cs-CZ" dirty="0"/>
              <a:t>podílející se </a:t>
            </a:r>
            <a:r>
              <a:rPr lang="cs-CZ" dirty="0" smtClean="0"/>
              <a:t>na pořádání semináře, o podpoře z OP VVV.  </a:t>
            </a:r>
          </a:p>
          <a:p>
            <a:r>
              <a:rPr lang="cs-CZ" dirty="0" err="1" smtClean="0"/>
              <a:t>Logolinky</a:t>
            </a:r>
            <a:r>
              <a:rPr lang="cs-CZ" dirty="0" smtClean="0"/>
              <a:t>: </a:t>
            </a: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www.msmt.cz/strukturalni-fondy-1/pravidla-pro-publicitu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Generátor publicity (plakátu): </a:t>
            </a:r>
            <a:r>
              <a:rPr lang="cs-CZ" dirty="0">
                <a:hlinkClick r:id="rId4"/>
              </a:rPr>
              <a:t>https://publicita.dotaceeu.cz</a:t>
            </a:r>
            <a:r>
              <a:rPr lang="cs-CZ" dirty="0" smtClean="0">
                <a:hlinkClick r:id="rId4"/>
              </a:rPr>
              <a:t>/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4993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Publicita na dokumentech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b="1" dirty="0" smtClean="0"/>
              <a:t>Dokumenty administrativního charakteru </a:t>
            </a:r>
            <a:r>
              <a:rPr lang="cs-CZ" dirty="0" smtClean="0"/>
              <a:t>– bez povinné publicity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smlouvy/DPČ/DPP, reporty, vyhlášení výběrových řízení, …</a:t>
            </a:r>
          </a:p>
          <a:p>
            <a:endParaRPr lang="cs-CZ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Dokumenty k </a:t>
            </a:r>
            <a:r>
              <a:rPr lang="cs-CZ" b="1" dirty="0"/>
              <a:t>informování veřejnosti </a:t>
            </a:r>
            <a:r>
              <a:rPr lang="cs-CZ" dirty="0" smtClean="0"/>
              <a:t>– publicita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informace o projektu na webových stránkách a v tisku, letáky, prezentace, prezenční listiny., popř. zveřejněné výstupy projektu, …</a:t>
            </a:r>
          </a:p>
          <a:p>
            <a:endParaRPr lang="cs-CZ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Předměty pořízené z projektu </a:t>
            </a:r>
            <a:r>
              <a:rPr lang="cs-CZ" dirty="0" smtClean="0"/>
              <a:t>– bez povinné publicity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knihy, drobné pomůcky, hry, sedáky, počítač, … 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1654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Nesrovnalosti a způsoby jejich řešení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r>
              <a:rPr lang="cs-CZ" b="1" dirty="0" smtClean="0"/>
              <a:t>Pochybení, u nichž lze sjednat nápravu</a:t>
            </a:r>
          </a:p>
          <a:p>
            <a:pPr marL="342900" indent="-342900" algn="just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říjemce bude vyzván k nápravě/opravě</a:t>
            </a:r>
          </a:p>
          <a:p>
            <a:pPr marL="342900" indent="-342900" algn="just">
              <a:buFontTx/>
              <a:buChar char="-"/>
            </a:pPr>
            <a:r>
              <a:rPr lang="cs-CZ" dirty="0"/>
              <a:t>j</a:t>
            </a:r>
            <a:r>
              <a:rPr lang="cs-CZ" dirty="0" smtClean="0"/>
              <a:t>e-li napraveno/opraveno = v pořádku</a:t>
            </a:r>
          </a:p>
          <a:p>
            <a:pPr marL="342900" indent="-342900" algn="just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ení-li napraveno/opraveno = bude hlášeno jako podezření na porušení rozpočtové kázně na FÚ</a:t>
            </a:r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2. </a:t>
            </a:r>
            <a:r>
              <a:rPr lang="cs-CZ" b="1" dirty="0" smtClean="0"/>
              <a:t>Pochybení, u nichž nelze sjednat nápravu</a:t>
            </a:r>
          </a:p>
          <a:p>
            <a:pPr marL="342900" indent="-342900" algn="just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oskytovatel dotace stanoví sankci v souladu s právním aktem</a:t>
            </a:r>
          </a:p>
          <a:p>
            <a:pPr marL="342900" indent="-342900" algn="just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říjemce uhradí sankci na určený bankovní účet = v pořádku </a:t>
            </a:r>
          </a:p>
          <a:p>
            <a:pPr marL="342900" indent="-342900" algn="just"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říjemce neuhradí sankci = bude </a:t>
            </a:r>
            <a:r>
              <a:rPr lang="cs-CZ" dirty="0"/>
              <a:t>hlášeno jako podezření na porušení rozpočtové kázně na FÚ</a:t>
            </a:r>
          </a:p>
          <a:p>
            <a:pPr marL="342900" indent="-342900" algn="just">
              <a:buFontTx/>
              <a:buChar char="-"/>
            </a:pPr>
            <a:endParaRPr lang="cs-CZ" dirty="0" smtClean="0"/>
          </a:p>
          <a:p>
            <a:pPr marL="342900" indent="-342900" algn="just">
              <a:buFontTx/>
              <a:buChar char="-"/>
            </a:pPr>
            <a:endParaRPr lang="cs-CZ" dirty="0" smtClean="0"/>
          </a:p>
          <a:p>
            <a:pPr marL="342900" indent="-342900" algn="just">
              <a:buFontTx/>
              <a:buChar char="-"/>
            </a:pPr>
            <a:endParaRPr lang="cs-CZ" dirty="0"/>
          </a:p>
          <a:p>
            <a:pPr marL="342900" indent="-342900" algn="just"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2813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Sankce a vracení finančních prostředků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b="1" dirty="0" smtClean="0"/>
              <a:t>Ne/splnění účelu dotace</a:t>
            </a:r>
          </a:p>
          <a:p>
            <a:pPr algn="just"/>
            <a:r>
              <a:rPr lang="cs-CZ" dirty="0"/>
              <a:t>Za splnění účelu dotace je považováno </a:t>
            </a:r>
            <a:r>
              <a:rPr lang="cs-CZ" dirty="0" smtClean="0"/>
              <a:t>naplnění </a:t>
            </a:r>
            <a:r>
              <a:rPr lang="cs-CZ" dirty="0"/>
              <a:t>výstupů aktivit zjednodušeného projektu </a:t>
            </a:r>
            <a:r>
              <a:rPr lang="cs-CZ" dirty="0" smtClean="0"/>
              <a:t>v souhrnné výši alespoň 50 </a:t>
            </a:r>
            <a:r>
              <a:rPr lang="cs-CZ" dirty="0"/>
              <a:t>% částky dotace uvedené v právním aktu o poskytnutí/převodu </a:t>
            </a:r>
            <a:r>
              <a:rPr lang="cs-CZ" dirty="0" smtClean="0"/>
              <a:t>podpory.</a:t>
            </a:r>
          </a:p>
          <a:p>
            <a:pPr algn="just"/>
            <a:r>
              <a:rPr lang="cs-CZ" b="1" dirty="0" smtClean="0"/>
              <a:t>Vracení finančních prostředků za nerealizovanou šablonu</a:t>
            </a:r>
          </a:p>
          <a:p>
            <a:pPr algn="just"/>
            <a:r>
              <a:rPr lang="cs-CZ" dirty="0" smtClean="0"/>
              <a:t>Pokud nebude realizována šablona nebo nebude uznán výstup šablony ze strany poskytovatele dotace, potom budou vráceny finanční prostředky za tuto nerealizovanou šablonu. </a:t>
            </a:r>
          </a:p>
          <a:p>
            <a:pPr algn="just"/>
            <a:r>
              <a:rPr lang="cs-CZ" b="1" dirty="0" smtClean="0"/>
              <a:t>Vracení finančních prostředků za částečně nerealizovanou šablonu</a:t>
            </a:r>
          </a:p>
          <a:p>
            <a:pPr algn="just"/>
            <a:r>
              <a:rPr lang="cs-CZ" dirty="0" smtClean="0"/>
              <a:t>Pokud nebude realizována část šablony nebo nebude uznána část výstupu v šabloně, která obsahuje krom Celkových nákladů na aktivitu také Celkové náklady na jednotku výstupu, potom budou vráceny finanční prostředky za nerealizované jednotky výstupu. 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0520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Sankce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2138" y="1809860"/>
            <a:ext cx="8222398" cy="4003675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Nenaplnění výsledkových indikátorů a milníku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sankce jsou stanoveny v části IV, bodě 5 </a:t>
            </a:r>
          </a:p>
          <a:p>
            <a:pPr marL="342900" indent="-342900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ení považováno za podezření na porušení rozpočtové kázně, pokud indikátor 5 25 10 je naplněn na min. 85%, milník 6 00 00 na min. 90%</a:t>
            </a:r>
          </a:p>
          <a:p>
            <a:pPr marL="342900" indent="-342900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enaplnění indikátoru 5 10 10 je sankcionováno 5% z celkové částky dotace</a:t>
            </a:r>
          </a:p>
          <a:p>
            <a:endParaRPr lang="cs-CZ" dirty="0"/>
          </a:p>
          <a:p>
            <a:r>
              <a:rPr lang="cs-CZ" b="1" dirty="0" smtClean="0"/>
              <a:t>Nesplnění publicity</a:t>
            </a:r>
          </a:p>
          <a:p>
            <a:pPr marL="342900" indent="-342900">
              <a:buFontTx/>
              <a:buChar char="-"/>
            </a:pPr>
            <a:r>
              <a:rPr lang="cs-CZ" dirty="0"/>
              <a:t>s</a:t>
            </a:r>
            <a:r>
              <a:rPr lang="cs-CZ" dirty="0" smtClean="0"/>
              <a:t>ankce jsou stanoveny v Rozhodnutí o poskytnutí dotace, části IV, bodě 6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sankce 1,2% (nástroj chybí), 0,8% (publicita chybně) z dotace</a:t>
            </a:r>
          </a:p>
          <a:p>
            <a:endParaRPr lang="cs-CZ" dirty="0" smtClean="0"/>
          </a:p>
          <a:p>
            <a:r>
              <a:rPr lang="cs-CZ" b="1" dirty="0" smtClean="0"/>
              <a:t>Neplnění povinností dle právního aktu </a:t>
            </a:r>
          </a:p>
          <a:p>
            <a:r>
              <a:rPr lang="cs-CZ" dirty="0" smtClean="0"/>
              <a:t>- Rozhodnutí o poskytnutí dotace, část IV Sankce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70231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Změny projektu 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48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Pravidla pro provádění změn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/>
          <a:lstStyle/>
          <a:p>
            <a:r>
              <a:rPr lang="cs-CZ" dirty="0" smtClean="0"/>
              <a:t>Pravidla pro žadatele a příjemce zjednodušených projektů, kap. 7.2</a:t>
            </a:r>
          </a:p>
          <a:p>
            <a:endParaRPr lang="cs-CZ" dirty="0" smtClean="0"/>
          </a:p>
          <a:p>
            <a:r>
              <a:rPr lang="cs-CZ" dirty="0" smtClean="0"/>
              <a:t>Uživatelská příručka IS KP14+: Žádost o změnu </a:t>
            </a:r>
            <a:endParaRPr lang="cs-CZ" dirty="0"/>
          </a:p>
          <a:p>
            <a:r>
              <a:rPr lang="cs-CZ" u="sng" dirty="0">
                <a:hlinkClick r:id="rId2"/>
              </a:rPr>
              <a:t>http://www.msmt.cz/strukturalni-fondy-1/zadost-o-zmenu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9416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Cíl výzvy a podporované aktivity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09497" cy="4000501"/>
          </a:xfrm>
        </p:spPr>
        <p:txBody>
          <a:bodyPr/>
          <a:lstStyle/>
          <a:p>
            <a:r>
              <a:rPr lang="cs-CZ" dirty="0" smtClean="0"/>
              <a:t>Cíl výzvy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Usnadnit implementaci inkluzivního vzdělávání do škol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Podpořit osobnostní a profesní rozvoj pedagogů</a:t>
            </a:r>
          </a:p>
          <a:p>
            <a:endParaRPr lang="cs-CZ" dirty="0" smtClean="0"/>
          </a:p>
          <a:p>
            <a:r>
              <a:rPr lang="cs-CZ" dirty="0" smtClean="0"/>
              <a:t>Podporované aktivity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Personální podpora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Osobnostně profesní rozvoj pedagogů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Usnadňování přechodu dětí z MŠ do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Čtenářské a matematické kluby, doučování 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Setkávání s rodiči </a:t>
            </a:r>
          </a:p>
        </p:txBody>
      </p:sp>
    </p:spTree>
    <p:extLst>
      <p:ext uri="{BB962C8B-B14F-4D97-AF65-F5344CB8AC3E}">
        <p14:creationId xmlns:p14="http://schemas.microsoft.com/office/powerpoint/2010/main" val="353351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Pravidla pro provádění změn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/>
          </a:bodyPr>
          <a:lstStyle/>
          <a:p>
            <a:r>
              <a:rPr lang="cs-CZ" b="1" dirty="0" smtClean="0"/>
              <a:t>Principy: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o všechny změny žadatel/příjemce žádá prostřednictvím IS KP14+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 změny lze žádat dle Pravidel pro žadatele a příjemce ZP po obdržení interní depeše s vyrozuměním o schválení žádosti o podporu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</a:t>
            </a:r>
            <a:r>
              <a:rPr lang="cs-CZ" dirty="0" smtClean="0"/>
              <a:t>aždá změna musí být doložena s relevantním zdůvodněním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o změnu žádá žadatel/příjemce prostřednictvím tzv. změnového řízení.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ro vygenerování změny do </a:t>
            </a:r>
            <a:r>
              <a:rPr lang="cs-CZ" dirty="0" err="1" smtClean="0"/>
              <a:t>ZoR</a:t>
            </a:r>
            <a:r>
              <a:rPr lang="cs-CZ" dirty="0" smtClean="0"/>
              <a:t> je nutné, aby nejen žádost o změnu byla podána před vygenerováním formuláře </a:t>
            </a:r>
            <a:r>
              <a:rPr lang="cs-CZ" dirty="0" err="1" smtClean="0"/>
              <a:t>ZoR</a:t>
            </a:r>
            <a:r>
              <a:rPr lang="cs-CZ" dirty="0" smtClean="0"/>
              <a:t>, ale aby proběhlo i potvrzení/schválení změny ze strany poskytovatele dotace</a:t>
            </a:r>
            <a:r>
              <a:rPr lang="cs-CZ" dirty="0"/>
              <a:t> 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ři zjevné administrativní chybě ze strany poskytovatele dotace vydá poskytovatel dotace Opravné rozhodnutí právního aktu i bez žádosti.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0348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Změny nepodstatné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/>
          <a:lstStyle/>
          <a:p>
            <a:r>
              <a:rPr lang="cs-CZ" b="1" dirty="0" smtClean="0"/>
              <a:t>Princip:</a:t>
            </a:r>
            <a:r>
              <a:rPr lang="cs-CZ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Žadatel/příjemce nepodstatné změny průběžně oznamuje (nejpozději však před odevzdáním </a:t>
            </a:r>
            <a:r>
              <a:rPr lang="cs-CZ" dirty="0" err="1" smtClean="0"/>
              <a:t>ZoR</a:t>
            </a:r>
            <a:r>
              <a:rPr lang="cs-CZ" dirty="0" smtClean="0"/>
              <a:t>) a poskytovatel dotace je tím, kdo je potvrzuje a bere na vědomí. </a:t>
            </a:r>
          </a:p>
          <a:p>
            <a:r>
              <a:rPr lang="cs-CZ" b="1" dirty="0" smtClean="0"/>
              <a:t>Postup: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Žadatel/příjemce informuje o změně prostřednictvím změnového řízení</a:t>
            </a:r>
          </a:p>
          <a:p>
            <a:pPr marL="342900" indent="-342900">
              <a:buFontTx/>
              <a:buChar char="-"/>
            </a:pPr>
            <a:r>
              <a:rPr lang="cs-CZ" dirty="0"/>
              <a:t>a</a:t>
            </a:r>
            <a:r>
              <a:rPr lang="cs-CZ" dirty="0" smtClean="0"/>
              <a:t>dministrátor vyhodnotí, že se jedná o změnu nepodstatnou a změnu potvrdí.</a:t>
            </a:r>
          </a:p>
          <a:p>
            <a:r>
              <a:rPr lang="cs-CZ" b="1" dirty="0" smtClean="0"/>
              <a:t>Příklady</a:t>
            </a:r>
            <a:r>
              <a:rPr lang="cs-CZ" dirty="0" smtClean="0"/>
              <a:t> nepodstatných změn: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 smtClean="0"/>
              <a:t> změna kontaktních údajů vč. statutárního zástupce a kontaktní osoby, změna právní formy vyplývající z legislativy.</a:t>
            </a:r>
          </a:p>
        </p:txBody>
      </p:sp>
    </p:spTree>
    <p:extLst>
      <p:ext uri="{BB962C8B-B14F-4D97-AF65-F5344CB8AC3E}">
        <p14:creationId xmlns:p14="http://schemas.microsoft.com/office/powerpoint/2010/main" val="26152329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Změny podstatné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Princip:</a:t>
            </a:r>
          </a:p>
          <a:p>
            <a:pPr marL="342900" indent="-342900">
              <a:buFontTx/>
              <a:buChar char="-"/>
            </a:pPr>
            <a:r>
              <a:rPr lang="cs-CZ" dirty="0"/>
              <a:t>ž</a:t>
            </a:r>
            <a:r>
              <a:rPr lang="cs-CZ" dirty="0" smtClean="0"/>
              <a:t>adatel/příjemce žádá o podstatnou změnu s dostatečným předstihem a poskytovatel dotace žádost schválí nebo zamítne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podstatnou změnu projektu lze uskutečnit až po jejím Doporučujeme konzultovat podstatnou změnu s administrátorem MŠMT.</a:t>
            </a:r>
          </a:p>
          <a:p>
            <a:r>
              <a:rPr lang="cs-CZ" b="1" dirty="0" smtClean="0"/>
              <a:t>Postup: </a:t>
            </a:r>
          </a:p>
          <a:p>
            <a:pPr marL="342900" indent="-342900">
              <a:buFontTx/>
              <a:buChar char="-"/>
            </a:pPr>
            <a:r>
              <a:rPr lang="cs-CZ" dirty="0"/>
              <a:t>ž</a:t>
            </a:r>
            <a:r>
              <a:rPr lang="cs-CZ" dirty="0" smtClean="0"/>
              <a:t>adatel/příjemce </a:t>
            </a:r>
            <a:r>
              <a:rPr lang="cs-CZ" dirty="0"/>
              <a:t>požádá o změnu prostřednictvím změnového </a:t>
            </a:r>
            <a:r>
              <a:rPr lang="cs-CZ" dirty="0" smtClean="0"/>
              <a:t>řízení (nejpozději 40 pracovních dní před ukončením realizace projektu).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 smtClean="0"/>
              <a:t>administrátor </a:t>
            </a:r>
            <a:r>
              <a:rPr lang="cs-CZ" dirty="0"/>
              <a:t>vyhodnotí, že se jedná o změnu </a:t>
            </a:r>
            <a:r>
              <a:rPr lang="cs-CZ" dirty="0" smtClean="0"/>
              <a:t>podstatnou, změnu posoudí a buď schválí nebo zamítne </a:t>
            </a:r>
          </a:p>
          <a:p>
            <a:pPr marL="342900" indent="-342900">
              <a:buFontTx/>
              <a:buChar char="-"/>
            </a:pPr>
            <a:r>
              <a:rPr lang="cs-CZ" dirty="0"/>
              <a:t>d</a:t>
            </a:r>
            <a:r>
              <a:rPr lang="cs-CZ" dirty="0" smtClean="0"/>
              <a:t>ále administrátor posoudí, zda se jedná o </a:t>
            </a:r>
            <a:r>
              <a:rPr lang="cs-CZ" b="1" dirty="0" smtClean="0"/>
              <a:t>změnu bez dopadu do právního aktu nebo o změnu, která zakládá změnu právního aktu </a:t>
            </a:r>
            <a:r>
              <a:rPr lang="cs-CZ" dirty="0" smtClean="0"/>
              <a:t>(a je vydáno Rozhodnutí o změně právního aktu)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2307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Změny podstatné – příklady změn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Změny bez dopadu do právního aktu </a:t>
            </a:r>
          </a:p>
          <a:p>
            <a:r>
              <a:rPr lang="cs-CZ" b="1" dirty="0" smtClean="0"/>
              <a:t>-     lze uskutečnit po jejím schválení (interní depeší)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změna aktivity: musí se jednat o změnu v rámci jednoho specifického cíle, musí být v souladu s dotazníkovým šetřením, nesmí dojít ke změně (snížení) rozpočtu (např. změna varianty v šabloně I/2.3, II/2.4) + přílohou bude přepracovaná Kalkulačka indikátorů </a:t>
            </a:r>
          </a:p>
          <a:p>
            <a:endParaRPr lang="cs-CZ" dirty="0" smtClean="0"/>
          </a:p>
          <a:p>
            <a:r>
              <a:rPr lang="cs-CZ" b="1" dirty="0" smtClean="0"/>
              <a:t>Změny s dopadem do právního aktu</a:t>
            </a:r>
          </a:p>
          <a:p>
            <a:r>
              <a:rPr lang="cs-CZ" b="1" dirty="0" smtClean="0"/>
              <a:t>-    lze uskutečnit po vydání Rozhodnutí o změně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změna </a:t>
            </a:r>
            <a:r>
              <a:rPr lang="cs-CZ" dirty="0"/>
              <a:t>aktivity: musí se jednat o změnu v rámci jednoho specifického cíle, musí být v souladu s dotazníkovým šetřením, </a:t>
            </a:r>
            <a:r>
              <a:rPr lang="cs-CZ" dirty="0" smtClean="0"/>
              <a:t>dojde ke snížení rozpočtu </a:t>
            </a:r>
            <a:r>
              <a:rPr lang="cs-CZ" dirty="0"/>
              <a:t>+ přílohou bude přepracovaná Kalkulačka indikátorů </a:t>
            </a:r>
          </a:p>
        </p:txBody>
      </p:sp>
    </p:spTree>
    <p:extLst>
      <p:ext uri="{BB962C8B-B14F-4D97-AF65-F5344CB8AC3E}">
        <p14:creationId xmlns:p14="http://schemas.microsoft.com/office/powerpoint/2010/main" val="4291564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Změny podstatné – příklady změn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/>
          </a:bodyPr>
          <a:lstStyle/>
          <a:p>
            <a:r>
              <a:rPr lang="cs-CZ" b="1" dirty="0" smtClean="0"/>
              <a:t>Změny s dopadem do právního aktu – pokračování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snížení </a:t>
            </a:r>
            <a:r>
              <a:rPr lang="cs-CZ" dirty="0"/>
              <a:t>výsledkových indikátorů a milníku (překročení hodnot není považováno za podstatnou změnu projektu, pokud nesouvisí se změnou </a:t>
            </a:r>
            <a:r>
              <a:rPr lang="cs-CZ" dirty="0" smtClean="0"/>
              <a:t>rozpočtu)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předčasné ukončení projektu (pokud je naplněn účel dotace).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 změna sídla a názvu příjemce,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změna právní formy (např. slučování, splývání či rozdělování školských právnických osob)</a:t>
            </a:r>
          </a:p>
          <a:p>
            <a:pPr marL="342900" indent="-342900"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měna bankovního účtu příjemce/zřizovatele/kraje 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02105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Zpráva o realizaci v IS KP14+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Principy: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 smtClean="0"/>
              <a:t>ZoR</a:t>
            </a:r>
            <a:r>
              <a:rPr lang="cs-CZ" dirty="0" smtClean="0"/>
              <a:t> musí být podána do 20 pracovních dnů po uplynutí </a:t>
            </a:r>
            <a:r>
              <a:rPr lang="cs-CZ" dirty="0" err="1" smtClean="0"/>
              <a:t>mon</a:t>
            </a:r>
            <a:r>
              <a:rPr lang="cs-CZ" dirty="0" smtClean="0"/>
              <a:t>. období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 smtClean="0"/>
              <a:t>ZZoR</a:t>
            </a:r>
            <a:r>
              <a:rPr lang="cs-CZ" dirty="0" smtClean="0"/>
              <a:t> musí být podána do 40 pracovních dnů po uplynutí posledního </a:t>
            </a:r>
            <a:r>
              <a:rPr lang="cs-CZ" dirty="0" err="1" smtClean="0"/>
              <a:t>mon</a:t>
            </a:r>
            <a:r>
              <a:rPr lang="cs-CZ" dirty="0" smtClean="0"/>
              <a:t>. období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Není-li </a:t>
            </a:r>
            <a:r>
              <a:rPr lang="cs-CZ" dirty="0" err="1" smtClean="0"/>
              <a:t>ZoR</a:t>
            </a:r>
            <a:r>
              <a:rPr lang="cs-CZ" dirty="0" smtClean="0"/>
              <a:t>/</a:t>
            </a:r>
            <a:r>
              <a:rPr lang="cs-CZ" dirty="0" err="1" smtClean="0"/>
              <a:t>ZZoR</a:t>
            </a:r>
            <a:r>
              <a:rPr lang="cs-CZ" dirty="0" smtClean="0"/>
              <a:t> podána včas, administrátor MŠMT stanoví náhradní termín (zpravidla do 10 pracovních dnů od obdržení interní depeše).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Je-li vrácena </a:t>
            </a:r>
            <a:r>
              <a:rPr lang="cs-CZ" dirty="0" err="1" smtClean="0"/>
              <a:t>ZoR</a:t>
            </a:r>
            <a:r>
              <a:rPr lang="cs-CZ" dirty="0" smtClean="0"/>
              <a:t> k dopracování, je stanovena lhůta max. 10 pracovních dní – je možné požádat o prodloužení lhůty.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Lze nepředložit poslední průběžnou </a:t>
            </a:r>
            <a:r>
              <a:rPr lang="cs-CZ" dirty="0" err="1" smtClean="0"/>
              <a:t>ZoR</a:t>
            </a:r>
            <a:r>
              <a:rPr lang="cs-CZ" dirty="0" smtClean="0"/>
              <a:t>, pokud by tato </a:t>
            </a:r>
            <a:r>
              <a:rPr lang="cs-CZ" dirty="0" err="1" smtClean="0"/>
              <a:t>ZoR</a:t>
            </a:r>
            <a:r>
              <a:rPr lang="cs-CZ" dirty="0" smtClean="0"/>
              <a:t> měla být předložena v termínu kratším než 2 měsíce před ukončením realizace projektu (příjemce žádá o podstatnou změnu).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Celková lhůta pro </a:t>
            </a:r>
            <a:r>
              <a:rPr lang="cs-CZ" dirty="0" err="1" smtClean="0"/>
              <a:t>adminisitraci</a:t>
            </a:r>
            <a:r>
              <a:rPr lang="cs-CZ" dirty="0" smtClean="0"/>
              <a:t> </a:t>
            </a:r>
            <a:r>
              <a:rPr lang="cs-CZ" dirty="0" err="1" smtClean="0"/>
              <a:t>ZoR</a:t>
            </a:r>
            <a:r>
              <a:rPr lang="cs-CZ" dirty="0" smtClean="0"/>
              <a:t> je 90 kalendářních dnů.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93244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79245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Žádost o platbu v IS KP14+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809860"/>
            <a:ext cx="7886700" cy="4003675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Principy: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Administrátoři MŠMT generují zálohové Žádosti o platbu – zálohy jsou tedy zasílány automaticky.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Příjemce předkládá spolu se </a:t>
            </a:r>
            <a:r>
              <a:rPr lang="cs-CZ" dirty="0" err="1" smtClean="0"/>
              <a:t>ZoR</a:t>
            </a:r>
            <a:r>
              <a:rPr lang="cs-CZ" dirty="0" smtClean="0"/>
              <a:t> také Žádost o platbu, ve které budou vyúčtovány náklady šablon s dosaženými výstupy (výstupy budou doloženy k </a:t>
            </a:r>
            <a:r>
              <a:rPr lang="cs-CZ" dirty="0" err="1" smtClean="0"/>
              <a:t>ZoR</a:t>
            </a:r>
            <a:r>
              <a:rPr lang="cs-CZ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Pro příjemce tedy platí: žádost o platbu = vyúčtování za doložené výstupy, na základě této žádosti nedostane příjemce žádné finance.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Do Žádosti o platbu </a:t>
            </a:r>
            <a:r>
              <a:rPr lang="cs-CZ" u="sng" dirty="0" smtClean="0"/>
              <a:t>se generuje </a:t>
            </a:r>
            <a:r>
              <a:rPr lang="cs-CZ" dirty="0" smtClean="0"/>
              <a:t>částka jako součet za dosažené výstupy projektu – tj. příjemce nemusí sčítat finanční částky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Žádost o platbu bude stejně jako </a:t>
            </a:r>
            <a:r>
              <a:rPr lang="cs-CZ" dirty="0" err="1" smtClean="0"/>
              <a:t>ZoR</a:t>
            </a:r>
            <a:r>
              <a:rPr lang="cs-CZ" dirty="0" smtClean="0"/>
              <a:t> podepsána elektronickým podpisem.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94414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Kontakty v době realizace projektu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Konkrétní administrátoři MŠMT pro jednotlivé projekty </a:t>
            </a:r>
          </a:p>
          <a:p>
            <a:endParaRPr lang="cs-CZ" dirty="0"/>
          </a:p>
          <a:p>
            <a:r>
              <a:rPr lang="cs-CZ" dirty="0" smtClean="0"/>
              <a:t>E-mailová adresa pro MAS: </a:t>
            </a:r>
            <a:r>
              <a:rPr lang="cs-CZ" dirty="0" smtClean="0">
                <a:hlinkClick r:id="rId2"/>
              </a:rPr>
              <a:t>sablonymas@msmt.cz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Obecná e-mailová adresa: </a:t>
            </a:r>
            <a:r>
              <a:rPr lang="cs-CZ" dirty="0" smtClean="0">
                <a:hlinkClick r:id="rId3"/>
              </a:rPr>
              <a:t>administraceZP@msmt.cz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510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Naplnění podmínek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690688"/>
            <a:ext cx="7809497" cy="4000501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Výběr šablon pro školy dle §16 školského zákona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Minimální a maximální výše dotace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realizace šablon za méně než 200.000 Kč je možná (vrácení finančních prostředků za nenaplněné šablony)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Zvolení a </a:t>
            </a:r>
            <a:r>
              <a:rPr lang="cs-CZ" b="1" dirty="0" smtClean="0"/>
              <a:t>naplnění min. 1 šablony dle výsledku dotazníku </a:t>
            </a:r>
            <a:endParaRPr lang="cs-CZ" b="1" dirty="0"/>
          </a:p>
          <a:p>
            <a:pPr marL="342900" indent="-342900">
              <a:buFontTx/>
              <a:buChar char="-"/>
            </a:pPr>
            <a:r>
              <a:rPr lang="cs-CZ" dirty="0" smtClean="0"/>
              <a:t>i při žádosti o změnu projektu (výměna šablony za šablonu)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Naplnění bagatelní podpory </a:t>
            </a:r>
            <a:r>
              <a:rPr lang="cs-CZ" dirty="0" smtClean="0"/>
              <a:t>podpořených osob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24 hodin u každého podpořeného pedagoga </a:t>
            </a:r>
          </a:p>
          <a:p>
            <a:pPr marL="342900" indent="-342900">
              <a:buFontTx/>
              <a:buChar char="-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59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Základní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09497" cy="4000501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ečlivě pročíst </a:t>
            </a:r>
            <a:r>
              <a:rPr lang="cs-CZ" b="1" dirty="0" smtClean="0"/>
              <a:t>Rozhodnutí o poskytnutí dotace</a:t>
            </a:r>
            <a:r>
              <a:rPr lang="cs-CZ" dirty="0" smtClean="0"/>
              <a:t> (právní akt)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definovány povinnosti příjemce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Příloha č. 3 výzvy </a:t>
            </a:r>
            <a:r>
              <a:rPr lang="cs-CZ" b="1" dirty="0" smtClean="0"/>
              <a:t>Přehled šablon a jejich věcný výklad</a:t>
            </a:r>
          </a:p>
          <a:p>
            <a:pPr marL="342900" indent="-342900">
              <a:buFontTx/>
              <a:buChar char="-"/>
            </a:pPr>
            <a:r>
              <a:rPr lang="cs-CZ" dirty="0"/>
              <a:t>s</a:t>
            </a:r>
            <a:r>
              <a:rPr lang="cs-CZ" dirty="0" smtClean="0"/>
              <a:t>plnění podmínek jednotlivých šablon </a:t>
            </a:r>
          </a:p>
          <a:p>
            <a:pPr marL="342900" indent="-342900">
              <a:buFontTx/>
              <a:buChar char="-"/>
            </a:pPr>
            <a:r>
              <a:rPr lang="cs-CZ" dirty="0"/>
              <a:t>d</a:t>
            </a:r>
            <a:r>
              <a:rPr lang="cs-CZ" dirty="0" smtClean="0"/>
              <a:t>okladování výstupů a výsledkových indikátorů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Pravidla pro žadatele a příjemce ZP</a:t>
            </a:r>
          </a:p>
          <a:p>
            <a:pPr marL="342900" indent="-342900"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erze č. 1 a 2 Pravidel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podmínky realizace zjednodušených projektů (ne specificky pro tuto výzvu)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přílohy – vzory žádosti a námitek  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7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Základní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09497" cy="4000501"/>
          </a:xfrm>
        </p:spPr>
        <p:txBody>
          <a:bodyPr>
            <a:normAutofit/>
          </a:bodyPr>
          <a:lstStyle/>
          <a:p>
            <a:r>
              <a:rPr lang="cs-CZ" dirty="0" smtClean="0"/>
              <a:t>Jakou </a:t>
            </a:r>
            <a:r>
              <a:rPr lang="cs-CZ" b="1" dirty="0" smtClean="0"/>
              <a:t>verzí</a:t>
            </a:r>
            <a:r>
              <a:rPr lang="cs-CZ" dirty="0" smtClean="0"/>
              <a:t> Pravidel pro žadatele a příjemce ZP se řídit: 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Od podání Žádosti o podporu do vydání Rozhodnutí: </a:t>
            </a:r>
          </a:p>
          <a:p>
            <a:r>
              <a:rPr lang="cs-CZ" dirty="0"/>
              <a:t> </a:t>
            </a:r>
            <a:r>
              <a:rPr lang="cs-CZ" dirty="0" smtClean="0"/>
              <a:t>     - verzí platnou v den finalizace Žádosti o podporu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Od vydání Rozhodnutí po celou dobu realizace projektu:</a:t>
            </a:r>
          </a:p>
          <a:p>
            <a:pPr marL="342900" indent="-342900">
              <a:buFontTx/>
              <a:buChar char="-"/>
            </a:pPr>
            <a:r>
              <a:rPr lang="cs-CZ" dirty="0"/>
              <a:t>v</a:t>
            </a:r>
            <a:r>
              <a:rPr lang="cs-CZ" dirty="0" smtClean="0"/>
              <a:t>erzí platnou (účinnou) v den vydání Rozhodnutí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verze Pravidel v právním aktu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14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Praktické pomůcky při realizaci aktivit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09497" cy="40005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Příklady dobré praxe</a:t>
            </a:r>
          </a:p>
          <a:p>
            <a:pPr marL="342900" indent="-342900"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dpovědi na nejčastější dotazy při vyhlášení výzvy </a:t>
            </a:r>
          </a:p>
          <a:p>
            <a:pPr marL="342900" indent="-342900">
              <a:buFontTx/>
              <a:buChar char="-"/>
            </a:pPr>
            <a:r>
              <a:rPr lang="cs-CZ" dirty="0" smtClean="0"/>
              <a:t>odkazy na užitečné webové stránky pro realizaci projektů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Vzory příloh k </a:t>
            </a:r>
            <a:r>
              <a:rPr lang="cs-CZ" b="1" dirty="0" err="1" smtClean="0"/>
              <a:t>ZoR</a:t>
            </a:r>
            <a:endParaRPr lang="cs-CZ" b="1" dirty="0" smtClean="0"/>
          </a:p>
          <a:p>
            <a:pPr marL="342900" indent="-342900">
              <a:buFontTx/>
              <a:buChar char="-"/>
            </a:pPr>
            <a:r>
              <a:rPr lang="cs-CZ" dirty="0" smtClean="0"/>
              <a:t>připraveny dle požadavků na dokladování výstupů projektů</a:t>
            </a:r>
          </a:p>
          <a:p>
            <a:pPr marL="342900" indent="-342900">
              <a:buFontTx/>
              <a:buChar char="-"/>
            </a:pPr>
            <a:r>
              <a:rPr lang="cs-CZ" dirty="0"/>
              <a:t>n</a:t>
            </a:r>
            <a:r>
              <a:rPr lang="cs-CZ" dirty="0" smtClean="0"/>
              <a:t>ejsou závazné, lze využívat vlastní formuláře/vzory </a:t>
            </a:r>
          </a:p>
          <a:p>
            <a:endParaRPr lang="cs-CZ" dirty="0"/>
          </a:p>
          <a:p>
            <a:r>
              <a:rPr lang="cs-CZ" dirty="0" smtClean="0"/>
              <a:t>Dokumenty jsou </a:t>
            </a:r>
            <a:r>
              <a:rPr lang="cs-CZ" dirty="0"/>
              <a:t>u výzvy: </a:t>
            </a: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www.msmt.cz/strukturalni-fondy-1/vyzvy-c-02-16-022-a-c-02-16-023-podpora-skol-formou-projektu</a:t>
            </a:r>
            <a:endParaRPr lang="cs-CZ" dirty="0" smtClean="0"/>
          </a:p>
          <a:p>
            <a:endParaRPr lang="cs-CZ" dirty="0" smtClean="0"/>
          </a:p>
          <a:p>
            <a:pPr marL="342900" indent="-342900">
              <a:buFontTx/>
              <a:buChar char="-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87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DCA75A58C97E438F3C819E8D8D88E5" ma:contentTypeVersion="5" ma:contentTypeDescription="Vytvoří nový dokument" ma:contentTypeScope="" ma:versionID="65bad2ce7ad43b578ba6f17a3b5d2fcb">
  <xsd:schema xmlns:xsd="http://www.w3.org/2001/XMLSchema" xmlns:xs="http://www.w3.org/2001/XMLSchema" xmlns:p="http://schemas.microsoft.com/office/2006/metadata/properties" xmlns:ns1="http://schemas.microsoft.com/sharepoint/v3" xmlns:ns2="0104a4cd-1400-468e-be1b-c7aad71d7d5a" targetNamespace="http://schemas.microsoft.com/office/2006/metadata/properties" ma:root="true" ma:fieldsID="7b796d3f5dbe204093f5eaef157c0cde" ns1:_="" ns2:_="">
    <xsd:import namespace="http://schemas.microsoft.com/sharepoint/v3"/>
    <xsd:import namespace="0104a4cd-1400-468e-be1b-c7aad71d7d5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um zahájení plánování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Datum ukončení plánování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4a4cd-1400-468e-be1b-c7aad71d7d5a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11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 ma:index="13" ma:displayName="Komentář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0104a4cd-1400-468e-be1b-c7aad71d7d5a">15OPMSMT0001-3-2609</_dlc_DocId>
    <_dlc_DocIdUrl xmlns="0104a4cd-1400-468e-be1b-c7aad71d7d5a">
      <Url>https://op.msmt.cz/_layouts/15/DocIdRedir.aspx?ID=15OPMSMT0001-3-2609</Url>
      <Description>15OPMSMT0001-3-2609</Description>
    </_dlc_DocIdUrl>
  </documentManagement>
</p:properties>
</file>

<file path=customXml/item5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Props1.xml><?xml version="1.0" encoding="utf-8"?>
<ds:datastoreItem xmlns:ds="http://schemas.openxmlformats.org/officeDocument/2006/customXml" ds:itemID="{EB7D9836-1CA0-4407-ABC7-093FC03A94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F3789F-0528-4FFA-8A0C-A14E3ED816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04a4cd-1400-468e-be1b-c7aad71d7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1FC87D-118F-4FFF-98EE-59ADE527E45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3836A6B-B9C0-4044-A2B1-4CDBD2A5CC87}">
  <ds:schemaRefs>
    <ds:schemaRef ds:uri="http://www.w3.org/XML/1998/namespace"/>
    <ds:schemaRef ds:uri="http://purl.org/dc/dcmitype/"/>
    <ds:schemaRef ds:uri="http://schemas.microsoft.com/office/infopath/2007/PartnerControls"/>
    <ds:schemaRef ds:uri="http://schemas.microsoft.com/sharepoint/v3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0104a4cd-1400-468e-be1b-c7aad71d7d5a"/>
  </ds:schemaRefs>
</ds:datastoreItem>
</file>

<file path=customXml/itemProps5.xml><?xml version="1.0" encoding="utf-8"?>
<ds:datastoreItem xmlns:ds="http://schemas.openxmlformats.org/officeDocument/2006/customXml" ds:itemID="{4AE58BB8-52B8-4EC9-BEDB-6E9B1A02BE72}">
  <ds:schemaRefs>
    <ds:schemaRef ds:uri="http://schemas.microsoft.com/office/2006/metadata/customXs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</TotalTime>
  <Words>5247</Words>
  <Application>Microsoft Office PowerPoint</Application>
  <PresentationFormat>Předvádění na obrazovce (4:3)</PresentationFormat>
  <Paragraphs>547</Paragraphs>
  <Slides>57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Vlastní návrh</vt:lpstr>
      <vt:lpstr>Prezentace aplikace PowerPoint</vt:lpstr>
      <vt:lpstr>Program semináře </vt:lpstr>
      <vt:lpstr>Prezentace aplikace PowerPoint</vt:lpstr>
      <vt:lpstr>Základní údaje k výzvě </vt:lpstr>
      <vt:lpstr>Cíl výzvy a podporované aktivity </vt:lpstr>
      <vt:lpstr>Naplnění podmínek výzvy</vt:lpstr>
      <vt:lpstr>Základní dokumentace</vt:lpstr>
      <vt:lpstr>Základní dokumentace</vt:lpstr>
      <vt:lpstr>Praktické pomůcky při realizaci aktivit</vt:lpstr>
      <vt:lpstr>Datum - začátek realizace projektu </vt:lpstr>
      <vt:lpstr>Datum - vydání právního aktu</vt:lpstr>
      <vt:lpstr>Dokladování výstupů a výstupových indikátorů </vt:lpstr>
      <vt:lpstr>Vazba mezi výstupovými a výsledkovými indikátory</vt:lpstr>
      <vt:lpstr>Vazba mezi výstupovými a výsledkovými indikátory</vt:lpstr>
      <vt:lpstr>Doporučené přílohy k ZoR a ZZoR</vt:lpstr>
      <vt:lpstr>Příloha – čestné prohlášení  </vt:lpstr>
      <vt:lpstr>Příloha – zprávy, zápisy, záznamy </vt:lpstr>
      <vt:lpstr>Příloha – dohoda o spolupráci mezi školami</vt:lpstr>
      <vt:lpstr>Přílohy – třídní knihy aktivit</vt:lpstr>
      <vt:lpstr>Příloha – report o činnosti</vt:lpstr>
      <vt:lpstr>Příloha – prezenční listina</vt:lpstr>
      <vt:lpstr>Přílohy -  pro šablonu supervize</vt:lpstr>
      <vt:lpstr>Pracovní smlouvy, DPP, DPČ</vt:lpstr>
      <vt:lpstr>Pracovní smlouvy, DPP, DPČ</vt:lpstr>
      <vt:lpstr>Dokladování výsledkových indikátorů </vt:lpstr>
      <vt:lpstr>Dokladování bagatelní podpory</vt:lpstr>
      <vt:lpstr>Dokladování bagatelní podpory: Postup v IS ESF2014+</vt:lpstr>
      <vt:lpstr>Dokladování bagatelní podpory: Karta účastníka</vt:lpstr>
      <vt:lpstr>Dokladování bagatelní podpory: Karta účastníka OP VVV</vt:lpstr>
      <vt:lpstr>Dokladování reflexí v portfoliích pedagogů</vt:lpstr>
      <vt:lpstr>Zpracování osobních údajů </vt:lpstr>
      <vt:lpstr>Dokladování výsledků dotazníku školy </vt:lpstr>
      <vt:lpstr>Monitorovací návštěva a evaluační aktivity</vt:lpstr>
      <vt:lpstr>Kontroly na místě </vt:lpstr>
      <vt:lpstr>Kontroly na místě – předmět kontroly </vt:lpstr>
      <vt:lpstr>Prezentace aplikace PowerPoint</vt:lpstr>
      <vt:lpstr>Poskytnutí dotace – zálohové platby </vt:lpstr>
      <vt:lpstr>Způsobilost výdajů</vt:lpstr>
      <vt:lpstr>Využití finančních prostředků</vt:lpstr>
      <vt:lpstr>Využití finančních prostředků – na co si dát pozor</vt:lpstr>
      <vt:lpstr>Nakládání s majetkem </vt:lpstr>
      <vt:lpstr>Archivace</vt:lpstr>
      <vt:lpstr>Publicita</vt:lpstr>
      <vt:lpstr>Publicita na dokumentech </vt:lpstr>
      <vt:lpstr>Nesrovnalosti a způsoby jejich řešení</vt:lpstr>
      <vt:lpstr>Sankce a vracení finančních prostředků</vt:lpstr>
      <vt:lpstr>Sankce</vt:lpstr>
      <vt:lpstr>Prezentace aplikace PowerPoint</vt:lpstr>
      <vt:lpstr>Pravidla pro provádění změn </vt:lpstr>
      <vt:lpstr>Pravidla pro provádění změn </vt:lpstr>
      <vt:lpstr>Změny nepodstatné</vt:lpstr>
      <vt:lpstr>Změny podstatné</vt:lpstr>
      <vt:lpstr>Změny podstatné – příklady změn</vt:lpstr>
      <vt:lpstr>Změny podstatné – příklady změn</vt:lpstr>
      <vt:lpstr>Zpráva o realizaci v IS KP14+</vt:lpstr>
      <vt:lpstr>Žádost o platbu v IS KP14+</vt:lpstr>
      <vt:lpstr>Kontakty v době realizace projektu 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Prezentace_obecná šablona</dc:title>
  <dc:creator>Presová Eva</dc:creator>
  <dc:description/>
  <cp:lastModifiedBy>Karešová Lucie</cp:lastModifiedBy>
  <cp:revision>180</cp:revision>
  <dcterms:created xsi:type="dcterms:W3CDTF">2015-09-11T08:58:50Z</dcterms:created>
  <dcterms:modified xsi:type="dcterms:W3CDTF">2016-12-19T15:30:52Z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0x0101005BDCA75A58C97E438F3C819E8D8D88E5</vt:lpwstr>
  </property>
  <property fmtid="{D5CDD505-2E9C-101B-9397-08002B2CF9AE}" pid="3" name="_dlc_DocIdItemGuid">
    <vt:lpwstr>183d629f-3cb1-404d-831d-439944844a48</vt:lpwstr>
  </property>
  <property fmtid="{D5CDD505-2E9C-101B-9397-08002B2CF9AE}" pid="4" name="Komentář">
    <vt:lpwstr>předepsané písmo Calibri, daná velikost a barva písma</vt:lpwstr>
  </property>
</Properties>
</file>