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6"/>
  </p:notesMasterIdLst>
  <p:sldIdLst>
    <p:sldId id="256" r:id="rId2"/>
    <p:sldId id="275" r:id="rId3"/>
    <p:sldId id="282" r:id="rId4"/>
    <p:sldId id="276" r:id="rId5"/>
    <p:sldId id="283" r:id="rId6"/>
    <p:sldId id="285" r:id="rId7"/>
    <p:sldId id="287" r:id="rId8"/>
    <p:sldId id="288" r:id="rId9"/>
    <p:sldId id="277" r:id="rId10"/>
    <p:sldId id="279" r:id="rId11"/>
    <p:sldId id="278" r:id="rId12"/>
    <p:sldId id="280" r:id="rId13"/>
    <p:sldId id="289" r:id="rId14"/>
    <p:sldId id="274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ADDD"/>
    <a:srgbClr val="235889"/>
    <a:srgbClr val="F60000"/>
    <a:srgbClr val="FF8585"/>
    <a:srgbClr val="ACCCEA"/>
    <a:srgbClr val="005880"/>
    <a:srgbClr val="DAE9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7" autoAdjust="0"/>
    <p:restoredTop sz="94660"/>
  </p:normalViewPr>
  <p:slideViewPr>
    <p:cSldViewPr snapToGrid="0">
      <p:cViewPr varScale="1">
        <p:scale>
          <a:sx n="83" d="100"/>
          <a:sy n="83" d="100"/>
        </p:scale>
        <p:origin x="475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3F0972-677D-4007-8657-B713BFC3064D}" type="datetimeFigureOut">
              <a:rPr lang="cs-CZ" smtClean="0"/>
              <a:t>24.01.2017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81F869-6620-449D-96B6-DCEAAA270A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8473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1988800" y="3048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828800" y="2819400"/>
            <a:ext cx="85344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ED372-1BED-4CE7-AA40-52908560744D}" type="datetimeFigureOut">
              <a:rPr lang="cs-CZ" smtClean="0"/>
              <a:t>24.01.2017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207264" y="2420112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ál 12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6EB7C1B-BD8C-4625-B50B-0397F01810B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914400" y="381000"/>
            <a:ext cx="103632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ED372-1BED-4CE7-AA40-52908560744D}" type="datetimeFigureOut">
              <a:rPr lang="cs-CZ" smtClean="0"/>
              <a:t>24.01.2017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B7C1B-BD8C-4625-B50B-0397F01810B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9347200" y="0"/>
            <a:ext cx="28448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 rot="5400000">
            <a:off x="6403340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9119616" y="2925763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9245600" y="3020251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9221216" y="3009902"/>
            <a:ext cx="609600" cy="441325"/>
          </a:xfrm>
        </p:spPr>
        <p:txBody>
          <a:bodyPr/>
          <a:lstStyle/>
          <a:p>
            <a:fld id="{A6EB7C1B-BD8C-4625-B50B-0397F01810B0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06400" y="304800"/>
            <a:ext cx="8737600" cy="5821366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ED372-1BED-4CE7-AA40-52908560744D}" type="datetimeFigureOut">
              <a:rPr lang="cs-CZ" smtClean="0"/>
              <a:t>24.01.2017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855200" y="304801"/>
            <a:ext cx="19304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pro text 10"/>
          <p:cNvSpPr>
            <a:spLocks noGrp="1"/>
          </p:cNvSpPr>
          <p:nvPr>
            <p:ph type="body" sz="quarter" idx="10" hasCustomPrompt="1"/>
          </p:nvPr>
        </p:nvSpPr>
        <p:spPr>
          <a:xfrm>
            <a:off x="623392" y="2060576"/>
            <a:ext cx="10944192" cy="4321175"/>
          </a:xfrm>
          <a:prstGeom prst="rect">
            <a:avLst/>
          </a:prstGeom>
        </p:spPr>
        <p:txBody>
          <a:bodyPr/>
          <a:lstStyle>
            <a:lvl1pPr>
              <a:buClr>
                <a:schemeClr val="tx2"/>
              </a:buClr>
              <a:buFontTx/>
              <a:buBlip>
                <a:blip r:embed="rId2"/>
              </a:buBlip>
              <a:defRPr baseline="0"/>
            </a:lvl1pPr>
          </a:lstStyle>
          <a:p>
            <a:pPr lvl="0"/>
            <a:r>
              <a:rPr lang="cs-CZ" dirty="0"/>
              <a:t> odrážky</a:t>
            </a:r>
          </a:p>
          <a:p>
            <a:pPr lvl="0"/>
            <a:endParaRPr lang="cs-CZ" dirty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12" hasCustomPrompt="1"/>
          </p:nvPr>
        </p:nvSpPr>
        <p:spPr>
          <a:xfrm>
            <a:off x="623392" y="981075"/>
            <a:ext cx="10944192" cy="863600"/>
          </a:xfrm>
          <a:prstGeom prst="rect">
            <a:avLst/>
          </a:prstGeom>
        </p:spPr>
        <p:txBody>
          <a:bodyPr/>
          <a:lstStyle>
            <a:lvl1pPr algn="ctr">
              <a:buNone/>
              <a:defRPr sz="4800" b="1" i="0" baseline="0">
                <a:solidFill>
                  <a:srgbClr val="C00000"/>
                </a:solidFill>
              </a:defRPr>
            </a:lvl1pPr>
          </a:lstStyle>
          <a:p>
            <a:pPr lvl="0"/>
            <a:r>
              <a:rPr lang="cs-CZ" dirty="0"/>
              <a:t>Nadpis</a:t>
            </a:r>
          </a:p>
        </p:txBody>
      </p:sp>
      <p:sp>
        <p:nvSpPr>
          <p:cNvPr id="12" name="Zástupný symbol pro text 6"/>
          <p:cNvSpPr>
            <a:spLocks noGrp="1"/>
          </p:cNvSpPr>
          <p:nvPr>
            <p:ph type="body" sz="quarter" idx="11" hasCustomPrompt="1"/>
          </p:nvPr>
        </p:nvSpPr>
        <p:spPr>
          <a:xfrm>
            <a:off x="3119967" y="260351"/>
            <a:ext cx="7200900" cy="288925"/>
          </a:xfrm>
          <a:prstGeom prst="rect">
            <a:avLst/>
          </a:prstGeom>
        </p:spPr>
        <p:txBody>
          <a:bodyPr/>
          <a:lstStyle>
            <a:lvl1pPr>
              <a:buNone/>
              <a:defRPr sz="18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Název prezentace</a:t>
            </a:r>
          </a:p>
        </p:txBody>
      </p:sp>
    </p:spTree>
    <p:extLst>
      <p:ext uri="{BB962C8B-B14F-4D97-AF65-F5344CB8AC3E}">
        <p14:creationId xmlns:p14="http://schemas.microsoft.com/office/powerpoint/2010/main" val="1630974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ED372-1BED-4CE7-AA40-52908560744D}" type="datetimeFigureOut">
              <a:rPr lang="cs-CZ" smtClean="0"/>
              <a:t>24.01.2017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5815584" y="1026372"/>
            <a:ext cx="609600" cy="441325"/>
          </a:xfrm>
        </p:spPr>
        <p:txBody>
          <a:bodyPr/>
          <a:lstStyle/>
          <a:p>
            <a:fld id="{A6EB7C1B-BD8C-4625-B50B-0397F01810B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207264" y="142352"/>
            <a:ext cx="11777472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24568" y="2743200"/>
            <a:ext cx="8640232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ED372-1BED-4CE7-AA40-52908560744D}" type="datetimeFigureOut">
              <a:rPr lang="cs-CZ" smtClean="0"/>
              <a:t>24.01.2017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203200" y="2438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6EB7C1B-BD8C-4625-B50B-0397F01810B0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533400"/>
            <a:ext cx="103632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7721600" y="6409944"/>
            <a:ext cx="4059936" cy="365760"/>
          </a:xfrm>
        </p:spPr>
        <p:txBody>
          <a:bodyPr/>
          <a:lstStyle/>
          <a:p>
            <a:fld id="{0EAED372-1BED-4CE7-AA40-52908560744D}" type="datetimeFigureOut">
              <a:rPr lang="cs-CZ" smtClean="0"/>
              <a:t>24.01.2017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B7C1B-BD8C-4625-B50B-0397F01810B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 flipV="1">
            <a:off x="6084107" y="1575652"/>
            <a:ext cx="11895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402336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6400800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 flipV="1">
            <a:off x="6096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12192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203200" y="1371600"/>
            <a:ext cx="11777472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94564" y="6391656"/>
            <a:ext cx="11777472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5386917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6388441" y="1524000"/>
            <a:ext cx="5389033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ED372-1BED-4CE7-AA40-52908560744D}" type="datetimeFigureOut">
              <a:rPr lang="cs-CZ" smtClean="0"/>
              <a:t>24.01.2017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406400" y="6409944"/>
            <a:ext cx="47752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203200" y="128016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402336" y="2471383"/>
            <a:ext cx="5388864" cy="3818404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6400800" y="2471383"/>
            <a:ext cx="5384800" cy="3822192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5" name="Ovál 24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ál 26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5791200" y="1042417"/>
            <a:ext cx="609600" cy="441325"/>
          </a:xfrm>
        </p:spPr>
        <p:txBody>
          <a:bodyPr/>
          <a:lstStyle>
            <a:lvl1pPr algn="ctr">
              <a:defRPr/>
            </a:lvl1pPr>
          </a:lstStyle>
          <a:p>
            <a:fld id="{A6EB7C1B-BD8C-4625-B50B-0397F01810B0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ED372-1BED-4CE7-AA40-52908560744D}" type="datetimeFigureOut">
              <a:rPr lang="cs-CZ" smtClean="0"/>
              <a:t>24.01.2017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5791200" y="1036021"/>
            <a:ext cx="609600" cy="441325"/>
          </a:xfrm>
        </p:spPr>
        <p:txBody>
          <a:bodyPr/>
          <a:lstStyle/>
          <a:p>
            <a:fld id="{A6EB7C1B-BD8C-4625-B50B-0397F01810B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ED372-1BED-4CE7-AA40-52908560744D}" type="datetimeFigureOut">
              <a:rPr lang="cs-CZ" smtClean="0"/>
              <a:t>24.01.2017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5689600" y="6324600"/>
            <a:ext cx="8128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6EB7C1B-BD8C-4625-B50B-0397F01810B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203200" y="152400"/>
            <a:ext cx="11777472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12192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8000" y="914400"/>
            <a:ext cx="31496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08000" y="1981201"/>
            <a:ext cx="31496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4165600" y="685800"/>
            <a:ext cx="7518400" cy="5410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6EB7C1B-BD8C-4625-B50B-0397F01810B0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ED372-1BED-4CE7-AA40-52908560744D}" type="datetimeFigureOut">
              <a:rPr lang="cs-CZ" smtClean="0"/>
              <a:t>24.01.2017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51104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nice 20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203200" y="152400"/>
            <a:ext cx="11777472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ál 11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/>
          <a:p>
            <a:fld id="{A6EB7C1B-BD8C-4625-B50B-0397F01810B0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00500" y="5029200"/>
            <a:ext cx="78232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000500" y="609600"/>
            <a:ext cx="78232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08000" y="990600"/>
            <a:ext cx="32512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7717536" y="6404984"/>
            <a:ext cx="4059936" cy="365760"/>
          </a:xfrm>
        </p:spPr>
        <p:txBody>
          <a:bodyPr/>
          <a:lstStyle/>
          <a:p>
            <a:fld id="{0EAED372-1BED-4CE7-AA40-52908560744D}" type="datetimeFigureOut">
              <a:rPr lang="cs-CZ" smtClean="0"/>
              <a:t>24.01.2017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779264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1"/>
            <a:ext cx="12192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0EAED372-1BED-4CE7-AA40-52908560744D}" type="datetimeFigureOut">
              <a:rPr lang="cs-CZ" smtClean="0"/>
              <a:t>24.01.2017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203200" y="1276743"/>
            <a:ext cx="1177747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5791200" y="1040174"/>
            <a:ext cx="6096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6EB7C1B-BD8C-4625-B50B-0397F01810B0}" type="slidenum">
              <a:rPr lang="cs-CZ" smtClean="0"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113792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7" r:id="rId12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2090" y="2781837"/>
            <a:ext cx="9064344" cy="2576353"/>
          </a:xfrm>
        </p:spPr>
        <p:txBody>
          <a:bodyPr>
            <a:normAutofit/>
          </a:bodyPr>
          <a:lstStyle/>
          <a:p>
            <a:endParaRPr lang="cs-CZ" sz="3600" dirty="0">
              <a:solidFill>
                <a:srgbClr val="FF0000"/>
              </a:solidFill>
            </a:endParaRPr>
          </a:p>
          <a:p>
            <a:r>
              <a:rPr lang="cs-CZ" sz="3600" dirty="0" err="1">
                <a:solidFill>
                  <a:srgbClr val="FF0000"/>
                </a:solidFill>
              </a:rPr>
              <a:t>Leadership</a:t>
            </a:r>
            <a:r>
              <a:rPr lang="cs-CZ" sz="3600" dirty="0">
                <a:solidFill>
                  <a:srgbClr val="FF0000"/>
                </a:solidFill>
              </a:rPr>
              <a:t> </a:t>
            </a:r>
          </a:p>
          <a:p>
            <a:r>
              <a:rPr lang="cs-CZ" sz="3600" dirty="0">
                <a:solidFill>
                  <a:srgbClr val="FF0000"/>
                </a:solidFill>
              </a:rPr>
              <a:t>a řízení změn ve školách </a:t>
            </a:r>
            <a:endParaRPr lang="cs-CZ" sz="2400" dirty="0">
              <a:solidFill>
                <a:srgbClr val="FF0000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97601" y="508659"/>
            <a:ext cx="4525818" cy="1257905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bg1"/>
                </a:solidFill>
                <a:latin typeface="+mn-lt"/>
              </a:rPr>
              <a:t>Analýza agregovaná data</a:t>
            </a:r>
          </a:p>
        </p:txBody>
      </p:sp>
      <p:pic>
        <p:nvPicPr>
          <p:cNvPr id="52" name="Obrázek 5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0377" y="5200952"/>
            <a:ext cx="7831245" cy="164223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odnadpis 2"/>
          <p:cNvSpPr txBox="1">
            <a:spLocks/>
          </p:cNvSpPr>
          <p:nvPr/>
        </p:nvSpPr>
        <p:spPr>
          <a:xfrm>
            <a:off x="1679107" y="1049498"/>
            <a:ext cx="9216420" cy="1088395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1600" b="1" kern="1200" cap="all" spc="2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None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None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None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Místní akční plán rozvoje vzdělávání   v SO ORP Šternberk </a:t>
            </a:r>
          </a:p>
          <a:p>
            <a:r>
              <a:rPr lang="cs-CZ" dirty="0" err="1"/>
              <a:t>reg</a:t>
            </a:r>
            <a:r>
              <a:rPr lang="cs-CZ" dirty="0"/>
              <a:t>. č.: CZ.02.3.68/0.0/0.0/15_005/0000131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64583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Otázky k diskusi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Jaké cíle si škola stanovuje?</a:t>
            </a:r>
          </a:p>
          <a:p>
            <a:r>
              <a:rPr lang="cs-CZ" dirty="0"/>
              <a:t>Specializace – profilace školy – současný stav – vývoj – perspektivy?</a:t>
            </a:r>
          </a:p>
          <a:p>
            <a:r>
              <a:rPr lang="cs-CZ" dirty="0"/>
              <a:t>Jak se škola prezentuje v komparaci s ostatními školami v regionu?</a:t>
            </a:r>
          </a:p>
          <a:p>
            <a:r>
              <a:rPr lang="cs-CZ" dirty="0"/>
              <a:t>Má škola ambice výrazněji se odlišovat?</a:t>
            </a:r>
          </a:p>
          <a:p>
            <a:r>
              <a:rPr lang="cs-CZ" dirty="0"/>
              <a:t>Je žádoucí usilovat o odlišení (specializaci, zaměření)?</a:t>
            </a:r>
          </a:p>
          <a:p>
            <a:r>
              <a:rPr lang="cs-CZ" dirty="0"/>
              <a:t>Jak probíhá hodnocení výuky – evaluace na úrovni kvality výuky, výsledků žáků – jak měřit úspěšnost vzdělávacího procesu?</a:t>
            </a:r>
          </a:p>
          <a:p>
            <a:r>
              <a:rPr lang="cs-CZ" dirty="0"/>
              <a:t>Je pro žáky dostatek možností pro zlepšení studijních výsledků mimo standardní vyučování?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06623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800" b="1" dirty="0">
                <a:solidFill>
                  <a:srgbClr val="002060"/>
                </a:solidFill>
              </a:rPr>
              <a:t>Podpora profesního rozvoje pedagogických pracovníků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podpora profesního rozvoje pedagogických pracovníků</a:t>
            </a:r>
          </a:p>
          <a:p>
            <a:r>
              <a:rPr lang="cs-CZ" dirty="0"/>
              <a:t>vytváření pobídek pro učitele</a:t>
            </a:r>
          </a:p>
          <a:p>
            <a:r>
              <a:rPr lang="cs-CZ" dirty="0"/>
              <a:t>rozvoj lidí (intelektuální podněcování, poskytování individualizované podpory, příkladné zosobňování žádoucích profesionálních postupů a hodnot); restrukturování (</a:t>
            </a:r>
            <a:r>
              <a:rPr lang="cs-CZ" dirty="0" err="1"/>
              <a:t>redesigning</a:t>
            </a:r>
            <a:r>
              <a:rPr lang="cs-CZ" dirty="0"/>
              <a:t>) organizace (kultura spolupráce, podpora široké účasti při rozhodování a </a:t>
            </a:r>
          </a:p>
          <a:p>
            <a:r>
              <a:rPr lang="cs-CZ" dirty="0"/>
              <a:t>budování vztahů s obcí a místními komunitami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2052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Otázky k diskusi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Jak je podporován profesní rozvoj pedagogických pracovníků?</a:t>
            </a:r>
          </a:p>
          <a:p>
            <a:r>
              <a:rPr lang="cs-CZ" dirty="0"/>
              <a:t>Jaký je zájem ze strany pedagogů o další vzdělávání?</a:t>
            </a:r>
          </a:p>
          <a:p>
            <a:r>
              <a:rPr lang="cs-CZ" dirty="0"/>
              <a:t>Co je největší problém v oblasti dalšího vzdělávání ?</a:t>
            </a:r>
          </a:p>
          <a:p>
            <a:r>
              <a:rPr lang="cs-CZ" dirty="0"/>
              <a:t>Jak jsou pedagogičtí pracovníci informováni o možnostech dalšího vzdělávání?</a:t>
            </a:r>
          </a:p>
          <a:p>
            <a:r>
              <a:rPr lang="cs-CZ" dirty="0"/>
              <a:t>Ovlivňuje účast na dalším vzdělávání hodnocení pedagogů?</a:t>
            </a:r>
          </a:p>
          <a:p>
            <a:r>
              <a:rPr lang="cs-CZ" dirty="0"/>
              <a:t>Jak probíhá komunikace s městem (obcí)?</a:t>
            </a:r>
          </a:p>
          <a:p>
            <a:r>
              <a:rPr lang="cs-CZ" dirty="0"/>
              <a:t>S jakými komunitami škola spolupracuje?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87828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Informace - komunikace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757842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Jakou formou jsou informováni (ředitelé) o tom, kam jdou jejich žáci po ZŠ?</a:t>
            </a:r>
          </a:p>
          <a:p>
            <a:r>
              <a:rPr lang="cs-CZ" dirty="0"/>
              <a:t>Využívají ředitelé tato data např. pro propagaci školy?</a:t>
            </a:r>
          </a:p>
          <a:p>
            <a:r>
              <a:rPr lang="cs-CZ" dirty="0"/>
              <a:t>V čem se nejvíce liší současná profese ředitele v porovnání se situací např. před 5 lety – posun k lepšímu x horšímu v jednotlivých oblastech?</a:t>
            </a:r>
          </a:p>
          <a:p>
            <a:r>
              <a:rPr lang="cs-CZ" dirty="0"/>
              <a:t>Digitalizace – nárůst x pokles administrativy?</a:t>
            </a:r>
          </a:p>
          <a:p>
            <a:r>
              <a:rPr lang="cs-CZ" dirty="0"/>
              <a:t>Zdroje informací dat – o počtech dětí, míře nezaměstnanosti, novinkách ve vzdělávacím procesu – jak jsou získávány?</a:t>
            </a:r>
          </a:p>
          <a:p>
            <a:r>
              <a:rPr lang="cs-CZ" dirty="0"/>
              <a:t>Spolupráce se zřizovatelem – formy komunikace – podíl na tvorbě </a:t>
            </a:r>
            <a:r>
              <a:rPr lang="cs-CZ" dirty="0" err="1"/>
              <a:t>strategickýh</a:t>
            </a:r>
            <a:r>
              <a:rPr lang="cs-CZ" dirty="0"/>
              <a:t> dokumentů.</a:t>
            </a:r>
          </a:p>
          <a:p>
            <a:r>
              <a:rPr lang="cs-CZ" dirty="0"/>
              <a:t>V čem spatřujete pozitiva x negativa budoucího Kariérního řádu?</a:t>
            </a:r>
          </a:p>
          <a:p>
            <a:pPr marL="0" indent="0">
              <a:buNone/>
            </a:pP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84299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3999" y="2871989"/>
            <a:ext cx="9144000" cy="1661375"/>
          </a:xfrm>
        </p:spPr>
        <p:txBody>
          <a:bodyPr>
            <a:normAutofit fontScale="62500" lnSpcReduction="20000"/>
          </a:bodyPr>
          <a:lstStyle/>
          <a:p>
            <a:r>
              <a:rPr lang="cs-CZ" sz="4500" b="1" dirty="0"/>
              <a:t>Děkuji za pozornost</a:t>
            </a:r>
          </a:p>
          <a:p>
            <a:endParaRPr lang="cs-CZ" sz="3200" dirty="0"/>
          </a:p>
          <a:p>
            <a:endParaRPr lang="cs-CZ" sz="3200" b="1" dirty="0"/>
          </a:p>
          <a:p>
            <a:r>
              <a:rPr lang="cs-CZ" sz="3200" dirty="0"/>
              <a:t>Irena Smolová</a:t>
            </a:r>
          </a:p>
          <a:p>
            <a:r>
              <a:rPr lang="cs-CZ" sz="3200" dirty="0"/>
              <a:t>irena.smolova@upol.cz</a:t>
            </a:r>
          </a:p>
          <a:p>
            <a:endParaRPr lang="cs-CZ" sz="3200" b="1" dirty="0"/>
          </a:p>
          <a:p>
            <a:endParaRPr lang="cs-CZ" dirty="0"/>
          </a:p>
        </p:txBody>
      </p:sp>
      <p:pic>
        <p:nvPicPr>
          <p:cNvPr id="52" name="Obrázek 5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0377" y="5097468"/>
            <a:ext cx="7831245" cy="17457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39084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2060"/>
                </a:solidFill>
              </a:rPr>
              <a:t>management  x  </a:t>
            </a:r>
            <a:r>
              <a:rPr lang="cs-CZ" b="1" dirty="0" err="1">
                <a:solidFill>
                  <a:srgbClr val="002060"/>
                </a:solidFill>
              </a:rPr>
              <a:t>leadership</a:t>
            </a:r>
            <a:endParaRPr lang="cs-CZ" b="1" dirty="0">
              <a:solidFill>
                <a:srgbClr val="00206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rgbClr val="002060"/>
                </a:solidFill>
              </a:rPr>
              <a:t>management</a:t>
            </a:r>
          </a:p>
          <a:p>
            <a:r>
              <a:rPr lang="cs-CZ" dirty="0"/>
              <a:t>řízení (management) = proces plánování, organizování, vedení a kontroly práce členů organizace a využívání všech zdrojů organizace pro dosažení stanovených cílů organizace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 err="1">
                <a:solidFill>
                  <a:srgbClr val="002060"/>
                </a:solidFill>
              </a:rPr>
              <a:t>leadership</a:t>
            </a:r>
            <a:endParaRPr lang="cs-CZ" b="1" dirty="0">
              <a:solidFill>
                <a:srgbClr val="002060"/>
              </a:solidFill>
            </a:endParaRPr>
          </a:p>
          <a:p>
            <a:r>
              <a:rPr lang="cs-CZ" dirty="0"/>
              <a:t>vedení (</a:t>
            </a:r>
            <a:r>
              <a:rPr lang="cs-CZ" dirty="0" err="1"/>
              <a:t>leadership</a:t>
            </a:r>
            <a:r>
              <a:rPr lang="cs-CZ" dirty="0"/>
              <a:t>)  = proces řízení (</a:t>
            </a:r>
            <a:r>
              <a:rPr lang="cs-CZ" dirty="0" err="1"/>
              <a:t>directing</a:t>
            </a:r>
            <a:r>
              <a:rPr lang="cs-CZ" dirty="0"/>
              <a:t>) a inspirování zaměstnanců k výkonu činností vztažených k úkolu skupiny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74969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Schopnosti pro </a:t>
            </a:r>
            <a:r>
              <a:rPr lang="cs-CZ" dirty="0" err="1">
                <a:solidFill>
                  <a:srgbClr val="FF0000"/>
                </a:solidFill>
              </a:rPr>
              <a:t>leadership</a:t>
            </a:r>
            <a:r>
              <a:rPr lang="cs-CZ" dirty="0">
                <a:solidFill>
                  <a:srgbClr val="FF0000"/>
                </a:solidFill>
              </a:rPr>
              <a:t> (podle S. </a:t>
            </a:r>
            <a:r>
              <a:rPr lang="cs-CZ" dirty="0" err="1">
                <a:solidFill>
                  <a:srgbClr val="FF0000"/>
                </a:solidFill>
              </a:rPr>
              <a:t>Radcliffa</a:t>
            </a:r>
            <a:r>
              <a:rPr lang="cs-CZ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S. </a:t>
            </a:r>
            <a:r>
              <a:rPr lang="cs-CZ" dirty="0" err="1"/>
              <a:t>Radcliff</a:t>
            </a:r>
            <a:r>
              <a:rPr lang="cs-CZ" dirty="0"/>
              <a:t> se proslavil především díky svému modelu </a:t>
            </a:r>
            <a:r>
              <a:rPr lang="cs-CZ" dirty="0" err="1"/>
              <a:t>leadershipu</a:t>
            </a:r>
            <a:r>
              <a:rPr lang="cs-CZ" dirty="0"/>
              <a:t> „budoucnost – zaujetí – výkon“</a:t>
            </a:r>
            <a:endParaRPr lang="cs-CZ" b="1" dirty="0"/>
          </a:p>
          <a:p>
            <a:endParaRPr lang="cs-CZ" b="1" dirty="0"/>
          </a:p>
          <a:p>
            <a:r>
              <a:rPr lang="cs-CZ" b="1" dirty="0"/>
              <a:t>Schopnost definovat budoucnost</a:t>
            </a:r>
            <a:endParaRPr lang="cs-CZ" i="1" dirty="0"/>
          </a:p>
          <a:p>
            <a:r>
              <a:rPr lang="cs-CZ" b="1" dirty="0"/>
              <a:t>Schopnost zaujmout/získat pro věc</a:t>
            </a:r>
          </a:p>
          <a:p>
            <a:r>
              <a:rPr lang="cs-CZ" b="1" dirty="0"/>
              <a:t>Schopnost zajistit vykonání akce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„…. </a:t>
            </a:r>
            <a:r>
              <a:rPr lang="cs-CZ" i="1" dirty="0"/>
              <a:t>je tu jeden základní předpoklad, který jako lídr musíte splňovat: musíte po něčem skutečně toužit, o něco usilovat. Musíte mít ambici nebo sen nebo cíl – pro sebe, pro vaše kolegy, pro váš tým nebo celou organizaci. A musí vám na něm opravdu záležet</a:t>
            </a:r>
            <a:r>
              <a:rPr lang="cs-CZ" dirty="0"/>
              <a:t>…“ (S. </a:t>
            </a:r>
            <a:r>
              <a:rPr lang="cs-CZ" dirty="0" err="1"/>
              <a:t>Radcliff</a:t>
            </a:r>
            <a:r>
              <a:rPr lang="cs-CZ" dirty="0"/>
              <a:t> )</a:t>
            </a:r>
          </a:p>
        </p:txBody>
      </p:sp>
    </p:spTree>
    <p:extLst>
      <p:ext uri="{BB962C8B-B14F-4D97-AF65-F5344CB8AC3E}">
        <p14:creationId xmlns:p14="http://schemas.microsoft.com/office/powerpoint/2010/main" val="1423469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b="1" dirty="0"/>
              <a:t>řízení školy </a:t>
            </a:r>
            <a:r>
              <a:rPr lang="cs-CZ" dirty="0"/>
              <a:t>(</a:t>
            </a:r>
            <a:r>
              <a:rPr lang="cs-CZ" dirty="0" err="1"/>
              <a:t>school</a:t>
            </a:r>
            <a:r>
              <a:rPr lang="cs-CZ" dirty="0"/>
              <a:t> management)  - péče o každodenní provoz, o to, aby se dělaly věci správně</a:t>
            </a:r>
          </a:p>
          <a:p>
            <a:r>
              <a:rPr lang="cs-CZ" b="1" dirty="0"/>
              <a:t>vedení školy </a:t>
            </a:r>
            <a:r>
              <a:rPr lang="cs-CZ" dirty="0"/>
              <a:t>(</a:t>
            </a:r>
            <a:r>
              <a:rPr lang="cs-CZ" dirty="0" err="1"/>
              <a:t>school</a:t>
            </a:r>
            <a:r>
              <a:rPr lang="cs-CZ" dirty="0"/>
              <a:t> </a:t>
            </a:r>
            <a:r>
              <a:rPr lang="cs-CZ" dirty="0" err="1"/>
              <a:t>leadership</a:t>
            </a:r>
            <a:r>
              <a:rPr lang="cs-CZ" dirty="0"/>
              <a:t>)  =  péče o dlouhodobé směřování – úsilí o to, aby škola dělala správné věci </a:t>
            </a:r>
          </a:p>
          <a:p>
            <a:r>
              <a:rPr lang="cs-CZ" b="1" dirty="0"/>
              <a:t>správa školy </a:t>
            </a:r>
            <a:r>
              <a:rPr lang="cs-CZ" dirty="0"/>
              <a:t>(</a:t>
            </a:r>
            <a:r>
              <a:rPr lang="cs-CZ" dirty="0" err="1"/>
              <a:t>school</a:t>
            </a:r>
            <a:r>
              <a:rPr lang="cs-CZ" dirty="0"/>
              <a:t> </a:t>
            </a:r>
            <a:r>
              <a:rPr lang="cs-CZ" dirty="0" err="1"/>
              <a:t>governance</a:t>
            </a:r>
            <a:r>
              <a:rPr lang="cs-CZ" dirty="0"/>
              <a:t>) = v užším smyslu je systémem místní správy škol se školskými radami či jejich analogiemi v jeho centru, v širším smyslu znamená „formální i méně formální kontrolu a vliv vztahující se ke školám“, „síť tlaků ovlivňujících školní praxi“</a:t>
            </a:r>
          </a:p>
        </p:txBody>
      </p:sp>
    </p:spTree>
    <p:extLst>
      <p:ext uri="{BB962C8B-B14F-4D97-AF65-F5344CB8AC3E}">
        <p14:creationId xmlns:p14="http://schemas.microsoft.com/office/powerpoint/2010/main" val="1341544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Výsledky výzkumu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zpráva OECD: </a:t>
            </a:r>
            <a:r>
              <a:rPr lang="cs-CZ" sz="2400" dirty="0" err="1"/>
              <a:t>Reviews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School</a:t>
            </a:r>
            <a:r>
              <a:rPr lang="cs-CZ" sz="2400" dirty="0"/>
              <a:t> </a:t>
            </a:r>
            <a:r>
              <a:rPr lang="cs-CZ" sz="2400" dirty="0" err="1"/>
              <a:t>Resources</a:t>
            </a:r>
            <a:r>
              <a:rPr lang="cs-CZ" sz="2400" dirty="0"/>
              <a:t>: Czech Republic 2016</a:t>
            </a:r>
          </a:p>
          <a:p>
            <a:r>
              <a:rPr lang="cs-CZ" sz="2400" b="1" dirty="0"/>
              <a:t>Zhodnocení zdrojů ve školství: Česká republika</a:t>
            </a:r>
          </a:p>
          <a:p>
            <a:r>
              <a:rPr lang="cs-CZ" sz="2400" dirty="0"/>
              <a:t>přináší podrobnou analýzu distribuce, využití a správy zdrojů v českém školském systému</a:t>
            </a:r>
          </a:p>
          <a:p>
            <a:r>
              <a:rPr lang="cs-CZ" sz="2400" dirty="0"/>
              <a:t>navržená doporučení podporují aktuální iniciativy MŠMT v oblasti financování regionálního školství a zatraktivnění učitelské profese</a:t>
            </a:r>
          </a:p>
        </p:txBody>
      </p:sp>
    </p:spTree>
    <p:extLst>
      <p:ext uri="{BB962C8B-B14F-4D97-AF65-F5344CB8AC3E}">
        <p14:creationId xmlns:p14="http://schemas.microsoft.com/office/powerpoint/2010/main" val="1260145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ástupný symbol pro text 21"/>
          <p:cNvSpPr>
            <a:spLocks noGrp="1"/>
          </p:cNvSpPr>
          <p:nvPr>
            <p:ph type="body" sz="quarter" idx="12"/>
          </p:nvPr>
        </p:nvSpPr>
        <p:spPr>
          <a:xfrm>
            <a:off x="785611" y="306492"/>
            <a:ext cx="10369152" cy="899654"/>
          </a:xfrm>
        </p:spPr>
        <p:txBody>
          <a:bodyPr anchor="ctr">
            <a:normAutofit lnSpcReduction="10000"/>
          </a:bodyPr>
          <a:lstStyle/>
          <a:p>
            <a:pPr marL="0"/>
            <a:r>
              <a:rPr lang="cs-CZ" sz="2800" dirty="0"/>
              <a:t>Zjištění ze zprávy OECD </a:t>
            </a:r>
          </a:p>
          <a:p>
            <a:pPr marL="0">
              <a:spcAft>
                <a:spcPts val="1200"/>
              </a:spcAft>
            </a:pPr>
            <a:r>
              <a:rPr lang="cs-CZ" sz="2200" dirty="0" err="1">
                <a:solidFill>
                  <a:srgbClr val="0073CF"/>
                </a:solidFill>
              </a:rPr>
              <a:t>Reviews</a:t>
            </a:r>
            <a:r>
              <a:rPr lang="cs-CZ" sz="2200" dirty="0">
                <a:solidFill>
                  <a:srgbClr val="0073CF"/>
                </a:solidFill>
              </a:rPr>
              <a:t> </a:t>
            </a:r>
            <a:r>
              <a:rPr lang="cs-CZ" sz="2200" dirty="0" err="1">
                <a:solidFill>
                  <a:srgbClr val="0073CF"/>
                </a:solidFill>
              </a:rPr>
              <a:t>of</a:t>
            </a:r>
            <a:r>
              <a:rPr lang="cs-CZ" sz="2200" dirty="0">
                <a:solidFill>
                  <a:srgbClr val="0073CF"/>
                </a:solidFill>
              </a:rPr>
              <a:t> </a:t>
            </a:r>
            <a:r>
              <a:rPr lang="cs-CZ" sz="2200" dirty="0" err="1">
                <a:solidFill>
                  <a:srgbClr val="0073CF"/>
                </a:solidFill>
              </a:rPr>
              <a:t>School</a:t>
            </a:r>
            <a:r>
              <a:rPr lang="cs-CZ" sz="2200" dirty="0">
                <a:solidFill>
                  <a:srgbClr val="0073CF"/>
                </a:solidFill>
              </a:rPr>
              <a:t> </a:t>
            </a:r>
            <a:r>
              <a:rPr lang="cs-CZ" sz="2200" dirty="0" err="1">
                <a:solidFill>
                  <a:srgbClr val="0073CF"/>
                </a:solidFill>
              </a:rPr>
              <a:t>Resources</a:t>
            </a:r>
            <a:r>
              <a:rPr lang="cs-CZ" sz="2200" dirty="0">
                <a:solidFill>
                  <a:srgbClr val="0073CF"/>
                </a:solidFill>
              </a:rPr>
              <a:t>: Czech Republic 2016</a:t>
            </a:r>
          </a:p>
        </p:txBody>
      </p:sp>
      <p:sp>
        <p:nvSpPr>
          <p:cNvPr id="3" name="Obdélník 2"/>
          <p:cNvSpPr/>
          <p:nvPr/>
        </p:nvSpPr>
        <p:spPr>
          <a:xfrm>
            <a:off x="571994" y="2136803"/>
            <a:ext cx="10623520" cy="387798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358775" lvl="0" indent="-358775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400" b="1" dirty="0"/>
              <a:t>legislativa nepodporuje </a:t>
            </a:r>
            <a:r>
              <a:rPr lang="cs-CZ" sz="2400" dirty="0"/>
              <a:t>ředitele jako pedagogické lídry </a:t>
            </a:r>
          </a:p>
          <a:p>
            <a:pPr marL="358775" lvl="0" indent="-358775" algn="just"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cs-CZ" sz="2400" dirty="0"/>
              <a:t>zdá se, že ředitelé školy nepovažují pedagogické vedení za svůj hlavní úkol, jsou málo zapojeni do vytváření kultury spolupráce ve škole a péče o profesionální rozvoj pedagogů a obecně plánování rozvoje školy, tyto úkoly zpravidla delegují na své zástupce</a:t>
            </a:r>
          </a:p>
          <a:p>
            <a:pPr marL="358775" lvl="0" indent="-358775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400" dirty="0"/>
              <a:t>není zajištěna povinnost pro ředitele dále se vzdělávat i po absolvování funkčního studia</a:t>
            </a:r>
          </a:p>
          <a:p>
            <a:pPr lvl="0" algn="just">
              <a:spcAft>
                <a:spcPts val="600"/>
              </a:spcAft>
            </a:pPr>
            <a:endParaRPr lang="cs-CZ" sz="2400" dirty="0"/>
          </a:p>
          <a:p>
            <a:pPr marL="358775" lvl="0" indent="-358775" algn="just">
              <a:spcAft>
                <a:spcPts val="1800"/>
              </a:spcAft>
              <a:buFont typeface="Wingdings" panose="05000000000000000000" pitchFamily="2" charset="2"/>
              <a:buChar char="ü"/>
            </a:pPr>
            <a:endParaRPr lang="cs-CZ" sz="2400" dirty="0"/>
          </a:p>
        </p:txBody>
      </p:sp>
      <p:sp>
        <p:nvSpPr>
          <p:cNvPr id="9" name="Obdélník 8"/>
          <p:cNvSpPr/>
          <p:nvPr/>
        </p:nvSpPr>
        <p:spPr>
          <a:xfrm>
            <a:off x="571994" y="1519355"/>
            <a:ext cx="103280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cs-CZ" sz="2400" dirty="0"/>
              <a:t>Zpráva upozorňuje na některé problematické faktory (dle ČŠI):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03038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>
          <a:xfrm>
            <a:off x="556642" y="259859"/>
            <a:ext cx="10944192" cy="863600"/>
          </a:xfrm>
        </p:spPr>
        <p:txBody>
          <a:bodyPr>
            <a:noAutofit/>
          </a:bodyPr>
          <a:lstStyle/>
          <a:p>
            <a:pPr marL="0"/>
            <a:r>
              <a:rPr lang="cs-CZ" sz="2600" dirty="0"/>
              <a:t>Zjištění ze zprávy OECD </a:t>
            </a:r>
          </a:p>
          <a:p>
            <a:pPr marL="0">
              <a:spcAft>
                <a:spcPts val="1200"/>
              </a:spcAft>
            </a:pPr>
            <a:r>
              <a:rPr lang="cs-CZ" sz="2000" dirty="0" err="1">
                <a:solidFill>
                  <a:srgbClr val="0073CF"/>
                </a:solidFill>
              </a:rPr>
              <a:t>Reviews</a:t>
            </a:r>
            <a:r>
              <a:rPr lang="cs-CZ" sz="2000" dirty="0">
                <a:solidFill>
                  <a:srgbClr val="0073CF"/>
                </a:solidFill>
              </a:rPr>
              <a:t> </a:t>
            </a:r>
            <a:r>
              <a:rPr lang="cs-CZ" sz="2000" dirty="0" err="1">
                <a:solidFill>
                  <a:srgbClr val="0073CF"/>
                </a:solidFill>
              </a:rPr>
              <a:t>of</a:t>
            </a:r>
            <a:r>
              <a:rPr lang="cs-CZ" sz="2000" dirty="0">
                <a:solidFill>
                  <a:srgbClr val="0073CF"/>
                </a:solidFill>
              </a:rPr>
              <a:t> </a:t>
            </a:r>
            <a:r>
              <a:rPr lang="cs-CZ" sz="2000" dirty="0" err="1">
                <a:solidFill>
                  <a:srgbClr val="0073CF"/>
                </a:solidFill>
              </a:rPr>
              <a:t>School</a:t>
            </a:r>
            <a:r>
              <a:rPr lang="cs-CZ" sz="2000" dirty="0">
                <a:solidFill>
                  <a:srgbClr val="0073CF"/>
                </a:solidFill>
              </a:rPr>
              <a:t> </a:t>
            </a:r>
            <a:r>
              <a:rPr lang="cs-CZ" sz="2000" dirty="0" err="1">
                <a:solidFill>
                  <a:srgbClr val="0073CF"/>
                </a:solidFill>
              </a:rPr>
              <a:t>Resources</a:t>
            </a:r>
            <a:r>
              <a:rPr lang="cs-CZ" sz="2000" dirty="0">
                <a:solidFill>
                  <a:srgbClr val="0073CF"/>
                </a:solidFill>
              </a:rPr>
              <a:t>: Czech Republic 2016</a:t>
            </a:r>
          </a:p>
          <a:p>
            <a:endParaRPr lang="cs-CZ" sz="2600" dirty="0"/>
          </a:p>
        </p:txBody>
      </p:sp>
      <p:sp>
        <p:nvSpPr>
          <p:cNvPr id="5" name="Obdélník 4"/>
          <p:cNvSpPr/>
          <p:nvPr/>
        </p:nvSpPr>
        <p:spPr>
          <a:xfrm>
            <a:off x="686361" y="2060576"/>
            <a:ext cx="10818254" cy="32778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358775" lvl="0" indent="-358775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400" dirty="0"/>
              <a:t>pedagogické vedení je často delegováno na zástupce ředitele a střední management (vedoucí předmětových komisí) školy, kteří však pro svou roli nemusí být dostatečně připraveni – na rozdíl od jiných pozic ve škole není pro tyto pozice předepsáno povinné vzdělávání </a:t>
            </a:r>
          </a:p>
          <a:p>
            <a:pPr marL="358775" lvl="0" indent="-358775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400" dirty="0"/>
              <a:t>v ČR se nesbírají data o potenciálních kandidátech na ředitele škol</a:t>
            </a:r>
          </a:p>
          <a:p>
            <a:pPr marL="358775" lvl="0" indent="-358775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400" dirty="0"/>
              <a:t>mezi řediteli škol existuje jen malá spolupráce, výměna zkušeností a vzájemné učení</a:t>
            </a:r>
          </a:p>
          <a:p>
            <a:pPr marL="358775" lvl="0" indent="-358775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400" dirty="0"/>
              <a:t>jen málo zřizovatelů spolupráci aktivně podporuje</a:t>
            </a:r>
          </a:p>
        </p:txBody>
      </p:sp>
    </p:spTree>
    <p:extLst>
      <p:ext uri="{BB962C8B-B14F-4D97-AF65-F5344CB8AC3E}">
        <p14:creationId xmlns:p14="http://schemas.microsoft.com/office/powerpoint/2010/main" val="1464228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614156" y="1746539"/>
            <a:ext cx="10944192" cy="4321175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cs-CZ" b="1" dirty="0"/>
              <a:t>vedení školy </a:t>
            </a:r>
            <a:r>
              <a:rPr lang="cs-CZ" dirty="0"/>
              <a:t>(</a:t>
            </a:r>
            <a:r>
              <a:rPr lang="cs-CZ" dirty="0" err="1"/>
              <a:t>school</a:t>
            </a:r>
            <a:r>
              <a:rPr lang="cs-CZ" dirty="0"/>
              <a:t> </a:t>
            </a:r>
            <a:r>
              <a:rPr lang="cs-CZ" dirty="0" err="1"/>
              <a:t>leadership</a:t>
            </a:r>
            <a:r>
              <a:rPr lang="cs-CZ" dirty="0"/>
              <a:t>) </a:t>
            </a:r>
          </a:p>
          <a:p>
            <a:pPr marL="0" indent="0" algn="ctr">
              <a:buNone/>
            </a:pPr>
            <a:r>
              <a:rPr lang="cs-CZ" dirty="0"/>
              <a:t> =  péče o dlouhodobé směřování </a:t>
            </a:r>
          </a:p>
          <a:p>
            <a:pPr marL="0" indent="0" algn="ctr">
              <a:buNone/>
            </a:pPr>
            <a:r>
              <a:rPr lang="cs-CZ" dirty="0"/>
              <a:t>– úsilí o to, aby škola dělala správné věci </a:t>
            </a:r>
          </a:p>
          <a:p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>
          <a:xfrm>
            <a:off x="549501" y="117476"/>
            <a:ext cx="10944192" cy="863600"/>
          </a:xfrm>
        </p:spPr>
        <p:txBody>
          <a:bodyPr/>
          <a:lstStyle/>
          <a:p>
            <a:r>
              <a:rPr lang="cs-CZ" dirty="0"/>
              <a:t>Vedení školy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04091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2060"/>
                </a:solidFill>
              </a:rPr>
              <a:t>Směřování školy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76579" y="1514169"/>
            <a:ext cx="11338560" cy="4572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>
                <a:solidFill>
                  <a:srgbClr val="002060"/>
                </a:solidFill>
              </a:rPr>
              <a:t>Péče o dlouhodobé směřování </a:t>
            </a:r>
          </a:p>
          <a:p>
            <a:r>
              <a:rPr lang="cs-CZ" dirty="0"/>
              <a:t>formulování poslání školy  - zejména cílů v oblasti výsledků žáků a jeho jasné sdělování ostatním</a:t>
            </a:r>
          </a:p>
          <a:p>
            <a:r>
              <a:rPr lang="cs-CZ" dirty="0"/>
              <a:t>určování směru  - utváření vize, stanovování konkrétnějších cílů a  priorit a kladení vysokých nároků na výkon řízení vyučování (pozorování a hodnocení výuky, koordinace kurikula a sledování prospěchu/výsledků žáků);</a:t>
            </a:r>
          </a:p>
          <a:p>
            <a:r>
              <a:rPr lang="cs-CZ" dirty="0"/>
              <a:t>budování klimatu příznivého pro učení (ochrana času určeného pro výuku, kultura vysokých požadavků kladených na žáky, vytváření pobídek vedoucích žáky k učení apod.)</a:t>
            </a:r>
          </a:p>
          <a:p>
            <a:r>
              <a:rPr lang="cs-CZ" dirty="0"/>
              <a:t>úsilí o to, aby škola dělala správné věci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78656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4469</TotalTime>
  <Words>573</Words>
  <Application>Microsoft Office PowerPoint</Application>
  <PresentationFormat>Širokoúhlá obrazovka</PresentationFormat>
  <Paragraphs>88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9" baseType="lpstr">
      <vt:lpstr>Calibri</vt:lpstr>
      <vt:lpstr>Georgia</vt:lpstr>
      <vt:lpstr>Wingdings</vt:lpstr>
      <vt:lpstr>Wingdings 2</vt:lpstr>
      <vt:lpstr>Administrativní</vt:lpstr>
      <vt:lpstr>Analýza agregovaná data</vt:lpstr>
      <vt:lpstr>management  x  leadership</vt:lpstr>
      <vt:lpstr>Schopnosti pro leadership (podle S. Radcliffa)</vt:lpstr>
      <vt:lpstr> </vt:lpstr>
      <vt:lpstr>Výsledky výzkumu</vt:lpstr>
      <vt:lpstr>Prezentace aplikace PowerPoint</vt:lpstr>
      <vt:lpstr>Prezentace aplikace PowerPoint</vt:lpstr>
      <vt:lpstr>Prezentace aplikace PowerPoint</vt:lpstr>
      <vt:lpstr>Směřování školy</vt:lpstr>
      <vt:lpstr>Otázky k diskusi</vt:lpstr>
      <vt:lpstr>Podpora profesního rozvoje pedagogických pracovníků</vt:lpstr>
      <vt:lpstr>Otázky k diskusi</vt:lpstr>
      <vt:lpstr>Informace - komunikace</vt:lpstr>
      <vt:lpstr>Prezentace aplikace PowerPoint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AC</dc:creator>
  <cp:lastModifiedBy>Machowska Veronika</cp:lastModifiedBy>
  <cp:revision>152</cp:revision>
  <dcterms:created xsi:type="dcterms:W3CDTF">2016-05-10T12:55:47Z</dcterms:created>
  <dcterms:modified xsi:type="dcterms:W3CDTF">2017-01-24T17:06:02Z</dcterms:modified>
</cp:coreProperties>
</file>