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9" r:id="rId4"/>
    <p:sldId id="295" r:id="rId5"/>
    <p:sldId id="291" r:id="rId6"/>
    <p:sldId id="271" r:id="rId7"/>
    <p:sldId id="260" r:id="rId8"/>
    <p:sldId id="293" r:id="rId9"/>
    <p:sldId id="292" r:id="rId10"/>
    <p:sldId id="268" r:id="rId11"/>
    <p:sldId id="294" r:id="rId12"/>
    <p:sldId id="296" r:id="rId13"/>
    <p:sldId id="297" r:id="rId14"/>
    <p:sldId id="299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hyperlink" Target="https://cizinci.npi.cz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mon.gov.ua/ua/vseukrayinskij-rozklad" TargetMode="External"/><Relationship Id="rId1" Type="http://schemas.openxmlformats.org/officeDocument/2006/relationships/hyperlink" Target="https://www.edu.cz/ukrajina/" TargetMode="Externa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s://ukrajina.npi.cz/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s://mon.gov.ua/ua/vseukrayinskij-rozklad" TargetMode="External"/><Relationship Id="rId3" Type="http://schemas.openxmlformats.org/officeDocument/2006/relationships/hyperlink" Target="https://www.edu.cz/ukrajina/" TargetMode="External"/><Relationship Id="rId7" Type="http://schemas.openxmlformats.org/officeDocument/2006/relationships/image" Target="../media/image5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4.png"/><Relationship Id="rId5" Type="http://schemas.openxmlformats.org/officeDocument/2006/relationships/hyperlink" Target="https://ukrajina.npi.cz/" TargetMode="External"/><Relationship Id="rId4" Type="http://schemas.openxmlformats.org/officeDocument/2006/relationships/hyperlink" Target="https://cizinci.npi.cz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B3179E-1CCA-499A-A7BB-136BCC474D6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4011C9C-6392-4506-B061-B2998D9E7B2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Hlavní metodické materiály připravené MŠMT (Jak postupovat při začleňování do vzdělávání v ČR, Vzdělávání ukrajinských dětí v ČR, Příručka pro školy v době katastrofické událostí, Lex Ukrajina)  -</a:t>
          </a:r>
          <a:r>
            <a:rPr lang="cs-CZ" dirty="0">
              <a:hlinkClick xmlns:r="http://schemas.openxmlformats.org/officeDocument/2006/relationships" r:id="rId1"/>
            </a:rPr>
            <a:t> edu.cz/</a:t>
          </a:r>
          <a:r>
            <a:rPr lang="cs-CZ" dirty="0" err="1">
              <a:hlinkClick xmlns:r="http://schemas.openxmlformats.org/officeDocument/2006/relationships" r:id="rId1"/>
            </a:rPr>
            <a:t>ukrajina</a:t>
          </a:r>
          <a:r>
            <a:rPr lang="cs-CZ" dirty="0">
              <a:hlinkClick xmlns:r="http://schemas.openxmlformats.org/officeDocument/2006/relationships" r:id="rId1"/>
            </a:rPr>
            <a:t>/</a:t>
          </a:r>
          <a:endParaRPr lang="en-US" dirty="0"/>
        </a:p>
      </dgm:t>
    </dgm:pt>
    <dgm:pt modelId="{F601770E-054F-458E-AAC7-755CD8CD1D6B}" type="parTrans" cxnId="{F0CDA261-423B-499C-AEBB-99965E69DFFB}">
      <dgm:prSet/>
      <dgm:spPr/>
      <dgm:t>
        <a:bodyPr/>
        <a:lstStyle/>
        <a:p>
          <a:endParaRPr lang="en-US"/>
        </a:p>
      </dgm:t>
    </dgm:pt>
    <dgm:pt modelId="{D3BF067B-7EB7-4BBB-86DD-1F8DCCF57F41}" type="sibTrans" cxnId="{F0CDA261-423B-499C-AEBB-99965E69DFFB}">
      <dgm:prSet/>
      <dgm:spPr/>
      <dgm:t>
        <a:bodyPr/>
        <a:lstStyle/>
        <a:p>
          <a:endParaRPr lang="en-US"/>
        </a:p>
      </dgm:t>
    </dgm:pt>
    <dgm:pt modelId="{70EC22EA-2D9A-4593-B309-807008CFEC5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Ministerstvo školství a vědy Ukrajiny připravilo a na svých stránkách zveřejnilo materiály (rozvrh, videa, učebnice) pro distanční vzdělávání ukrajinských dětí  </a:t>
          </a:r>
          <a:r>
            <a:rPr lang="cs-CZ" dirty="0">
              <a:hlinkClick xmlns:r="http://schemas.openxmlformats.org/officeDocument/2006/relationships" r:id="rId2"/>
            </a:rPr>
            <a:t>mon.gov.ua/</a:t>
          </a:r>
          <a:r>
            <a:rPr lang="cs-CZ" dirty="0" err="1">
              <a:hlinkClick xmlns:r="http://schemas.openxmlformats.org/officeDocument/2006/relationships" r:id="rId2"/>
            </a:rPr>
            <a:t>ua</a:t>
          </a:r>
          <a:r>
            <a:rPr lang="cs-CZ" dirty="0">
              <a:hlinkClick xmlns:r="http://schemas.openxmlformats.org/officeDocument/2006/relationships" r:id="rId2"/>
            </a:rPr>
            <a:t>/</a:t>
          </a:r>
          <a:r>
            <a:rPr lang="cs-CZ" dirty="0" err="1">
              <a:hlinkClick xmlns:r="http://schemas.openxmlformats.org/officeDocument/2006/relationships" r:id="rId2"/>
            </a:rPr>
            <a:t>vseukrayinskij</a:t>
          </a:r>
          <a:r>
            <a:rPr lang="cs-CZ" dirty="0">
              <a:hlinkClick xmlns:r="http://schemas.openxmlformats.org/officeDocument/2006/relationships" r:id="rId2"/>
            </a:rPr>
            <a:t>-rozklad</a:t>
          </a:r>
          <a:endParaRPr lang="cs-CZ" dirty="0"/>
        </a:p>
        <a:p>
          <a:pPr>
            <a:lnSpc>
              <a:spcPct val="100000"/>
            </a:lnSpc>
          </a:pPr>
          <a:endParaRPr lang="en-US" dirty="0"/>
        </a:p>
      </dgm:t>
    </dgm:pt>
    <dgm:pt modelId="{2F63D31C-7552-47F0-B5BB-DF213356A403}" type="parTrans" cxnId="{A8EFFDC5-30D8-4DA5-9761-90491B66D121}">
      <dgm:prSet/>
      <dgm:spPr/>
      <dgm:t>
        <a:bodyPr/>
        <a:lstStyle/>
        <a:p>
          <a:endParaRPr lang="en-US"/>
        </a:p>
      </dgm:t>
    </dgm:pt>
    <dgm:pt modelId="{9CABFA54-6CF3-45DA-87D7-928B1D3F2F77}" type="sibTrans" cxnId="{A8EFFDC5-30D8-4DA5-9761-90491B66D121}">
      <dgm:prSet/>
      <dgm:spPr/>
      <dgm:t>
        <a:bodyPr/>
        <a:lstStyle/>
        <a:p>
          <a:endParaRPr lang="en-US"/>
        </a:p>
      </dgm:t>
    </dgm:pt>
    <dgm:pt modelId="{2A3F3AB0-9F4C-46A7-8F5A-CD00405B2C4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Portál podpory pedagogických pracovníků pracujících se žáky cizinci - </a:t>
          </a:r>
          <a:r>
            <a:rPr lang="en-US" dirty="0">
              <a:hlinkClick xmlns:r="http://schemas.openxmlformats.org/officeDocument/2006/relationships" r:id="rId3"/>
            </a:rPr>
            <a:t>cizinci.npi.cz</a:t>
          </a:r>
          <a:endParaRPr lang="en-US" dirty="0"/>
        </a:p>
      </dgm:t>
    </dgm:pt>
    <dgm:pt modelId="{CA8D9C46-4D24-4EBD-B9E0-17F820F132BD}" type="parTrans" cxnId="{63DC80AC-7F84-4A0F-B0AF-E2E38944418D}">
      <dgm:prSet/>
      <dgm:spPr/>
      <dgm:t>
        <a:bodyPr/>
        <a:lstStyle/>
        <a:p>
          <a:endParaRPr lang="en-US"/>
        </a:p>
      </dgm:t>
    </dgm:pt>
    <dgm:pt modelId="{BABEB3AC-F6D6-4D23-A098-C0AFBB928B3D}" type="sibTrans" cxnId="{63DC80AC-7F84-4A0F-B0AF-E2E38944418D}">
      <dgm:prSet/>
      <dgm:spPr/>
      <dgm:t>
        <a:bodyPr/>
        <a:lstStyle/>
        <a:p>
          <a:endParaRPr lang="en-US"/>
        </a:p>
      </dgm:t>
    </dgm:pt>
    <dgm:pt modelId="{48B29ED2-3A0F-408C-A7F8-DC3736FED13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Pomoc ukrajinským školákům  - </a:t>
          </a:r>
          <a:r>
            <a:rPr lang="en-US" dirty="0">
              <a:hlinkClick xmlns:r="http://schemas.openxmlformats.org/officeDocument/2006/relationships" r:id="rId4"/>
            </a:rPr>
            <a:t>ukrajina.npi.cz/</a:t>
          </a:r>
          <a:endParaRPr lang="en-US" dirty="0"/>
        </a:p>
      </dgm:t>
    </dgm:pt>
    <dgm:pt modelId="{3C9B9BDD-9A76-4610-8CD5-34B7C7604AE7}" type="parTrans" cxnId="{6ABDAEDC-E20A-4281-99B1-FC037463A6D4}">
      <dgm:prSet/>
      <dgm:spPr/>
      <dgm:t>
        <a:bodyPr/>
        <a:lstStyle/>
        <a:p>
          <a:endParaRPr lang="cs-CZ"/>
        </a:p>
      </dgm:t>
    </dgm:pt>
    <dgm:pt modelId="{6A9A1C6B-3253-48E4-8CC6-33DF4B8CC178}" type="sibTrans" cxnId="{6ABDAEDC-E20A-4281-99B1-FC037463A6D4}">
      <dgm:prSet/>
      <dgm:spPr/>
      <dgm:t>
        <a:bodyPr/>
        <a:lstStyle/>
        <a:p>
          <a:endParaRPr lang="cs-CZ"/>
        </a:p>
      </dgm:t>
    </dgm:pt>
    <dgm:pt modelId="{63005B9F-5138-43F4-BC9A-539276649E8D}" type="pres">
      <dgm:prSet presAssocID="{59B3179E-1CCA-499A-A7BB-136BCC474D6E}" presName="root" presStyleCnt="0">
        <dgm:presLayoutVars>
          <dgm:dir/>
          <dgm:resizeHandles val="exact"/>
        </dgm:presLayoutVars>
      </dgm:prSet>
      <dgm:spPr/>
    </dgm:pt>
    <dgm:pt modelId="{F2E4904F-2794-44CA-A18B-6E5E260DBECB}" type="pres">
      <dgm:prSet presAssocID="{B4011C9C-6392-4506-B061-B2998D9E7B25}" presName="compNode" presStyleCnt="0"/>
      <dgm:spPr/>
    </dgm:pt>
    <dgm:pt modelId="{36BD661A-68A0-4810-9B2A-22F44F3A3D49}" type="pres">
      <dgm:prSet presAssocID="{B4011C9C-6392-4506-B061-B2998D9E7B25}" presName="bgRect" presStyleLbl="bgShp" presStyleIdx="0" presStyleCnt="4"/>
      <dgm:spPr/>
    </dgm:pt>
    <dgm:pt modelId="{7B53C574-913F-4235-90DC-32905FBC1AF0}" type="pres">
      <dgm:prSet presAssocID="{B4011C9C-6392-4506-B061-B2998D9E7B25}" presName="iconRect" presStyleLbl="node1" presStyleIdx="0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nihy"/>
        </a:ext>
      </dgm:extLst>
    </dgm:pt>
    <dgm:pt modelId="{46A533A3-E8F3-4BF5-90CF-2D13B9E9BE13}" type="pres">
      <dgm:prSet presAssocID="{B4011C9C-6392-4506-B061-B2998D9E7B25}" presName="spaceRect" presStyleCnt="0"/>
      <dgm:spPr/>
    </dgm:pt>
    <dgm:pt modelId="{D896E67E-08ED-4EA2-B869-8288AD63F9AC}" type="pres">
      <dgm:prSet presAssocID="{B4011C9C-6392-4506-B061-B2998D9E7B25}" presName="parTx" presStyleLbl="revTx" presStyleIdx="0" presStyleCnt="4">
        <dgm:presLayoutVars>
          <dgm:chMax val="0"/>
          <dgm:chPref val="0"/>
        </dgm:presLayoutVars>
      </dgm:prSet>
      <dgm:spPr/>
    </dgm:pt>
    <dgm:pt modelId="{B25C1925-7FF3-48DA-8077-AF755B10D7D0}" type="pres">
      <dgm:prSet presAssocID="{D3BF067B-7EB7-4BBB-86DD-1F8DCCF57F41}" presName="sibTrans" presStyleCnt="0"/>
      <dgm:spPr/>
    </dgm:pt>
    <dgm:pt modelId="{18EAED76-FFF0-40A5-9A40-AAAAA03BA139}" type="pres">
      <dgm:prSet presAssocID="{2A3F3AB0-9F4C-46A7-8F5A-CD00405B2C44}" presName="compNode" presStyleCnt="0"/>
      <dgm:spPr/>
    </dgm:pt>
    <dgm:pt modelId="{AE99B626-2E02-454C-931D-8752CD38C7DC}" type="pres">
      <dgm:prSet presAssocID="{2A3F3AB0-9F4C-46A7-8F5A-CD00405B2C44}" presName="bgRect" presStyleLbl="bgShp" presStyleIdx="1" presStyleCnt="4"/>
      <dgm:spPr/>
    </dgm:pt>
    <dgm:pt modelId="{7881026E-FB95-4DFA-ACFD-A6EA7F34C610}" type="pres">
      <dgm:prSet presAssocID="{2A3F3AB0-9F4C-46A7-8F5A-CD00405B2C44}" presName="iconRect" presStyleLbl="node1" presStyleIdx="1" presStyleCnt="4"/>
      <dgm:spPr/>
    </dgm:pt>
    <dgm:pt modelId="{222BC92F-91C1-4F50-AA41-C7507E8FA3D6}" type="pres">
      <dgm:prSet presAssocID="{2A3F3AB0-9F4C-46A7-8F5A-CD00405B2C44}" presName="spaceRect" presStyleCnt="0"/>
      <dgm:spPr/>
    </dgm:pt>
    <dgm:pt modelId="{E0D8C6EB-FAC6-471A-AF10-9D57E5F1CC71}" type="pres">
      <dgm:prSet presAssocID="{2A3F3AB0-9F4C-46A7-8F5A-CD00405B2C44}" presName="parTx" presStyleLbl="revTx" presStyleIdx="1" presStyleCnt="4">
        <dgm:presLayoutVars>
          <dgm:chMax val="0"/>
          <dgm:chPref val="0"/>
        </dgm:presLayoutVars>
      </dgm:prSet>
      <dgm:spPr/>
    </dgm:pt>
    <dgm:pt modelId="{0792DAA0-A264-499F-B0F4-2B8DEAE56A9A}" type="pres">
      <dgm:prSet presAssocID="{BABEB3AC-F6D6-4D23-A098-C0AFBB928B3D}" presName="sibTrans" presStyleCnt="0"/>
      <dgm:spPr/>
    </dgm:pt>
    <dgm:pt modelId="{9756E3E9-5CAD-4589-A3FD-22C2A300DBF7}" type="pres">
      <dgm:prSet presAssocID="{48B29ED2-3A0F-408C-A7F8-DC3736FED135}" presName="compNode" presStyleCnt="0"/>
      <dgm:spPr/>
    </dgm:pt>
    <dgm:pt modelId="{235559CA-DFE4-40D6-9A57-D9F2A99188C5}" type="pres">
      <dgm:prSet presAssocID="{48B29ED2-3A0F-408C-A7F8-DC3736FED135}" presName="bgRect" presStyleLbl="bgShp" presStyleIdx="2" presStyleCnt="4"/>
      <dgm:spPr/>
    </dgm:pt>
    <dgm:pt modelId="{B9170A16-B1CA-4CE0-9011-C860E826BBEB}" type="pres">
      <dgm:prSet presAssocID="{48B29ED2-3A0F-408C-A7F8-DC3736FED135}" presName="iconRect" presStyleLbl="node1" presStyleIdx="2" presStyleCnt="4"/>
      <dgm:spPr/>
    </dgm:pt>
    <dgm:pt modelId="{77DC9EB9-36DE-408D-82AE-D497B805DDC4}" type="pres">
      <dgm:prSet presAssocID="{48B29ED2-3A0F-408C-A7F8-DC3736FED135}" presName="spaceRect" presStyleCnt="0"/>
      <dgm:spPr/>
    </dgm:pt>
    <dgm:pt modelId="{E2ECBD06-79A6-4B71-BA63-DD1C701F84E0}" type="pres">
      <dgm:prSet presAssocID="{48B29ED2-3A0F-408C-A7F8-DC3736FED135}" presName="parTx" presStyleLbl="revTx" presStyleIdx="2" presStyleCnt="4">
        <dgm:presLayoutVars>
          <dgm:chMax val="0"/>
          <dgm:chPref val="0"/>
        </dgm:presLayoutVars>
      </dgm:prSet>
      <dgm:spPr/>
    </dgm:pt>
    <dgm:pt modelId="{7775825A-5A21-43CC-86A4-5291A932DE94}" type="pres">
      <dgm:prSet presAssocID="{6A9A1C6B-3253-48E4-8CC6-33DF4B8CC178}" presName="sibTrans" presStyleCnt="0"/>
      <dgm:spPr/>
    </dgm:pt>
    <dgm:pt modelId="{65A71872-99AD-463E-8E32-6191EB431338}" type="pres">
      <dgm:prSet presAssocID="{70EC22EA-2D9A-4593-B309-807008CFEC55}" presName="compNode" presStyleCnt="0"/>
      <dgm:spPr/>
    </dgm:pt>
    <dgm:pt modelId="{5C4C01C5-72DA-492D-856E-9FCD1092F25A}" type="pres">
      <dgm:prSet presAssocID="{70EC22EA-2D9A-4593-B309-807008CFEC55}" presName="bgRect" presStyleLbl="bgShp" presStyleIdx="3" presStyleCnt="4"/>
      <dgm:spPr/>
    </dgm:pt>
    <dgm:pt modelId="{F04F33B8-15CB-4CA0-B27D-2058529F6982}" type="pres">
      <dgm:prSet presAssocID="{70EC22EA-2D9A-4593-B309-807008CFEC5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77534EDA-94F5-4360-A74D-C939C3A8C8E1}" type="pres">
      <dgm:prSet presAssocID="{70EC22EA-2D9A-4593-B309-807008CFEC55}" presName="spaceRect" presStyleCnt="0"/>
      <dgm:spPr/>
    </dgm:pt>
    <dgm:pt modelId="{197807DA-7AF3-4CBF-8A6E-3B4939E0DF6D}" type="pres">
      <dgm:prSet presAssocID="{70EC22EA-2D9A-4593-B309-807008CFEC55}" presName="parTx" presStyleLbl="revTx" presStyleIdx="3" presStyleCnt="4" custLinFactNeighborX="536" custLinFactNeighborY="2059">
        <dgm:presLayoutVars>
          <dgm:chMax val="0"/>
          <dgm:chPref val="0"/>
        </dgm:presLayoutVars>
      </dgm:prSet>
      <dgm:spPr/>
    </dgm:pt>
  </dgm:ptLst>
  <dgm:cxnLst>
    <dgm:cxn modelId="{BBBDDD1D-2792-4455-B8AA-A3B7D816052D}" type="presOf" srcId="{59B3179E-1CCA-499A-A7BB-136BCC474D6E}" destId="{63005B9F-5138-43F4-BC9A-539276649E8D}" srcOrd="0" destOrd="0" presId="urn:microsoft.com/office/officeart/2018/2/layout/IconVerticalSolidList"/>
    <dgm:cxn modelId="{AD687B24-FE20-4B2D-987C-0B80D9FD517B}" type="presOf" srcId="{48B29ED2-3A0F-408C-A7F8-DC3736FED135}" destId="{E2ECBD06-79A6-4B71-BA63-DD1C701F84E0}" srcOrd="0" destOrd="0" presId="urn:microsoft.com/office/officeart/2018/2/layout/IconVerticalSolidList"/>
    <dgm:cxn modelId="{43C3AF2C-4A8F-4216-BD65-ADCCBE1FDA5A}" type="presOf" srcId="{2A3F3AB0-9F4C-46A7-8F5A-CD00405B2C44}" destId="{E0D8C6EB-FAC6-471A-AF10-9D57E5F1CC71}" srcOrd="0" destOrd="0" presId="urn:microsoft.com/office/officeart/2018/2/layout/IconVerticalSolidList"/>
    <dgm:cxn modelId="{1D6C8E40-E4DA-412C-B2DC-6DA16957BEDB}" type="presOf" srcId="{70EC22EA-2D9A-4593-B309-807008CFEC55}" destId="{197807DA-7AF3-4CBF-8A6E-3B4939E0DF6D}" srcOrd="0" destOrd="0" presId="urn:microsoft.com/office/officeart/2018/2/layout/IconVerticalSolidList"/>
    <dgm:cxn modelId="{F0CDA261-423B-499C-AEBB-99965E69DFFB}" srcId="{59B3179E-1CCA-499A-A7BB-136BCC474D6E}" destId="{B4011C9C-6392-4506-B061-B2998D9E7B25}" srcOrd="0" destOrd="0" parTransId="{F601770E-054F-458E-AAC7-755CD8CD1D6B}" sibTransId="{D3BF067B-7EB7-4BBB-86DD-1F8DCCF57F41}"/>
    <dgm:cxn modelId="{63DC80AC-7F84-4A0F-B0AF-E2E38944418D}" srcId="{59B3179E-1CCA-499A-A7BB-136BCC474D6E}" destId="{2A3F3AB0-9F4C-46A7-8F5A-CD00405B2C44}" srcOrd="1" destOrd="0" parTransId="{CA8D9C46-4D24-4EBD-B9E0-17F820F132BD}" sibTransId="{BABEB3AC-F6D6-4D23-A098-C0AFBB928B3D}"/>
    <dgm:cxn modelId="{A8EFFDC5-30D8-4DA5-9761-90491B66D121}" srcId="{59B3179E-1CCA-499A-A7BB-136BCC474D6E}" destId="{70EC22EA-2D9A-4593-B309-807008CFEC55}" srcOrd="3" destOrd="0" parTransId="{2F63D31C-7552-47F0-B5BB-DF213356A403}" sibTransId="{9CABFA54-6CF3-45DA-87D7-928B1D3F2F77}"/>
    <dgm:cxn modelId="{6ABDAEDC-E20A-4281-99B1-FC037463A6D4}" srcId="{59B3179E-1CCA-499A-A7BB-136BCC474D6E}" destId="{48B29ED2-3A0F-408C-A7F8-DC3736FED135}" srcOrd="2" destOrd="0" parTransId="{3C9B9BDD-9A76-4610-8CD5-34B7C7604AE7}" sibTransId="{6A9A1C6B-3253-48E4-8CC6-33DF4B8CC178}"/>
    <dgm:cxn modelId="{304431EC-E2F9-4FDD-9CD5-A78FC2661738}" type="presOf" srcId="{B4011C9C-6392-4506-B061-B2998D9E7B25}" destId="{D896E67E-08ED-4EA2-B869-8288AD63F9AC}" srcOrd="0" destOrd="0" presId="urn:microsoft.com/office/officeart/2018/2/layout/IconVerticalSolidList"/>
    <dgm:cxn modelId="{6296C1FF-D732-4480-9A00-64E9C7ED84A8}" type="presParOf" srcId="{63005B9F-5138-43F4-BC9A-539276649E8D}" destId="{F2E4904F-2794-44CA-A18B-6E5E260DBECB}" srcOrd="0" destOrd="0" presId="urn:microsoft.com/office/officeart/2018/2/layout/IconVerticalSolidList"/>
    <dgm:cxn modelId="{91BFE6E3-2F3B-4C69-ABB2-9C0C3FAC9013}" type="presParOf" srcId="{F2E4904F-2794-44CA-A18B-6E5E260DBECB}" destId="{36BD661A-68A0-4810-9B2A-22F44F3A3D49}" srcOrd="0" destOrd="0" presId="urn:microsoft.com/office/officeart/2018/2/layout/IconVerticalSolidList"/>
    <dgm:cxn modelId="{1AAE9A02-6ACE-4CFB-80F5-BA9AF720ABA7}" type="presParOf" srcId="{F2E4904F-2794-44CA-A18B-6E5E260DBECB}" destId="{7B53C574-913F-4235-90DC-32905FBC1AF0}" srcOrd="1" destOrd="0" presId="urn:microsoft.com/office/officeart/2018/2/layout/IconVerticalSolidList"/>
    <dgm:cxn modelId="{F897D2D5-E0AC-45B1-9098-E19AF82CC925}" type="presParOf" srcId="{F2E4904F-2794-44CA-A18B-6E5E260DBECB}" destId="{46A533A3-E8F3-4BF5-90CF-2D13B9E9BE13}" srcOrd="2" destOrd="0" presId="urn:microsoft.com/office/officeart/2018/2/layout/IconVerticalSolidList"/>
    <dgm:cxn modelId="{972581B2-764C-4E35-AD31-37897C37365C}" type="presParOf" srcId="{F2E4904F-2794-44CA-A18B-6E5E260DBECB}" destId="{D896E67E-08ED-4EA2-B869-8288AD63F9AC}" srcOrd="3" destOrd="0" presId="urn:microsoft.com/office/officeart/2018/2/layout/IconVerticalSolidList"/>
    <dgm:cxn modelId="{40A413CE-7C3D-460E-99AB-C0BFB839B31C}" type="presParOf" srcId="{63005B9F-5138-43F4-BC9A-539276649E8D}" destId="{B25C1925-7FF3-48DA-8077-AF755B10D7D0}" srcOrd="1" destOrd="0" presId="urn:microsoft.com/office/officeart/2018/2/layout/IconVerticalSolidList"/>
    <dgm:cxn modelId="{E6971784-844A-4593-93CE-7B1B79A3EBC7}" type="presParOf" srcId="{63005B9F-5138-43F4-BC9A-539276649E8D}" destId="{18EAED76-FFF0-40A5-9A40-AAAAA03BA139}" srcOrd="2" destOrd="0" presId="urn:microsoft.com/office/officeart/2018/2/layout/IconVerticalSolidList"/>
    <dgm:cxn modelId="{DC84F7C1-B63C-4EB3-B542-ECBEF0278C48}" type="presParOf" srcId="{18EAED76-FFF0-40A5-9A40-AAAAA03BA139}" destId="{AE99B626-2E02-454C-931D-8752CD38C7DC}" srcOrd="0" destOrd="0" presId="urn:microsoft.com/office/officeart/2018/2/layout/IconVerticalSolidList"/>
    <dgm:cxn modelId="{36A36D16-9D2B-4BF6-962E-1DD97B6C8185}" type="presParOf" srcId="{18EAED76-FFF0-40A5-9A40-AAAAA03BA139}" destId="{7881026E-FB95-4DFA-ACFD-A6EA7F34C610}" srcOrd="1" destOrd="0" presId="urn:microsoft.com/office/officeart/2018/2/layout/IconVerticalSolidList"/>
    <dgm:cxn modelId="{B8C3DB30-EC4F-4E83-A46B-33DCBE7E69AD}" type="presParOf" srcId="{18EAED76-FFF0-40A5-9A40-AAAAA03BA139}" destId="{222BC92F-91C1-4F50-AA41-C7507E8FA3D6}" srcOrd="2" destOrd="0" presId="urn:microsoft.com/office/officeart/2018/2/layout/IconVerticalSolidList"/>
    <dgm:cxn modelId="{405EC07D-D3B8-48CE-84F7-291B46D81321}" type="presParOf" srcId="{18EAED76-FFF0-40A5-9A40-AAAAA03BA139}" destId="{E0D8C6EB-FAC6-471A-AF10-9D57E5F1CC71}" srcOrd="3" destOrd="0" presId="urn:microsoft.com/office/officeart/2018/2/layout/IconVerticalSolidList"/>
    <dgm:cxn modelId="{17DEE6F7-3C16-43FB-ADE8-BD3F7DCECA88}" type="presParOf" srcId="{63005B9F-5138-43F4-BC9A-539276649E8D}" destId="{0792DAA0-A264-499F-B0F4-2B8DEAE56A9A}" srcOrd="3" destOrd="0" presId="urn:microsoft.com/office/officeart/2018/2/layout/IconVerticalSolidList"/>
    <dgm:cxn modelId="{D2608AC0-FAFB-4F93-8592-5E80827114C2}" type="presParOf" srcId="{63005B9F-5138-43F4-BC9A-539276649E8D}" destId="{9756E3E9-5CAD-4589-A3FD-22C2A300DBF7}" srcOrd="4" destOrd="0" presId="urn:microsoft.com/office/officeart/2018/2/layout/IconVerticalSolidList"/>
    <dgm:cxn modelId="{C9C3A5C1-D0D5-4FEB-A48F-255E33DF4333}" type="presParOf" srcId="{9756E3E9-5CAD-4589-A3FD-22C2A300DBF7}" destId="{235559CA-DFE4-40D6-9A57-D9F2A99188C5}" srcOrd="0" destOrd="0" presId="urn:microsoft.com/office/officeart/2018/2/layout/IconVerticalSolidList"/>
    <dgm:cxn modelId="{C4DF0997-E048-403C-A5A1-08DBC9C71653}" type="presParOf" srcId="{9756E3E9-5CAD-4589-A3FD-22C2A300DBF7}" destId="{B9170A16-B1CA-4CE0-9011-C860E826BBEB}" srcOrd="1" destOrd="0" presId="urn:microsoft.com/office/officeart/2018/2/layout/IconVerticalSolidList"/>
    <dgm:cxn modelId="{FFBB2934-507D-4D8F-8EA0-0D8934D441DD}" type="presParOf" srcId="{9756E3E9-5CAD-4589-A3FD-22C2A300DBF7}" destId="{77DC9EB9-36DE-408D-82AE-D497B805DDC4}" srcOrd="2" destOrd="0" presId="urn:microsoft.com/office/officeart/2018/2/layout/IconVerticalSolidList"/>
    <dgm:cxn modelId="{5B4DB385-919C-40F1-AF58-45A89092E5B8}" type="presParOf" srcId="{9756E3E9-5CAD-4589-A3FD-22C2A300DBF7}" destId="{E2ECBD06-79A6-4B71-BA63-DD1C701F84E0}" srcOrd="3" destOrd="0" presId="urn:microsoft.com/office/officeart/2018/2/layout/IconVerticalSolidList"/>
    <dgm:cxn modelId="{E362B8AC-FEE5-4293-87B7-6C433E7F944F}" type="presParOf" srcId="{63005B9F-5138-43F4-BC9A-539276649E8D}" destId="{7775825A-5A21-43CC-86A4-5291A932DE94}" srcOrd="5" destOrd="0" presId="urn:microsoft.com/office/officeart/2018/2/layout/IconVerticalSolidList"/>
    <dgm:cxn modelId="{EC7BC49A-9CFF-46CB-9924-F611A65BAB89}" type="presParOf" srcId="{63005B9F-5138-43F4-BC9A-539276649E8D}" destId="{65A71872-99AD-463E-8E32-6191EB431338}" srcOrd="6" destOrd="0" presId="urn:microsoft.com/office/officeart/2018/2/layout/IconVerticalSolidList"/>
    <dgm:cxn modelId="{D6FEC01A-544A-4C67-93EC-0F7183AFA614}" type="presParOf" srcId="{65A71872-99AD-463E-8E32-6191EB431338}" destId="{5C4C01C5-72DA-492D-856E-9FCD1092F25A}" srcOrd="0" destOrd="0" presId="urn:microsoft.com/office/officeart/2018/2/layout/IconVerticalSolidList"/>
    <dgm:cxn modelId="{B8BA2A8B-090B-427F-A3E8-DA3B1C0DFD35}" type="presParOf" srcId="{65A71872-99AD-463E-8E32-6191EB431338}" destId="{F04F33B8-15CB-4CA0-B27D-2058529F6982}" srcOrd="1" destOrd="0" presId="urn:microsoft.com/office/officeart/2018/2/layout/IconVerticalSolidList"/>
    <dgm:cxn modelId="{AAFEEF55-2EA4-4796-BBAE-6ECA7584C707}" type="presParOf" srcId="{65A71872-99AD-463E-8E32-6191EB431338}" destId="{77534EDA-94F5-4360-A74D-C939C3A8C8E1}" srcOrd="2" destOrd="0" presId="urn:microsoft.com/office/officeart/2018/2/layout/IconVerticalSolidList"/>
    <dgm:cxn modelId="{A7677157-4661-4612-A88D-7D0606889BBA}" type="presParOf" srcId="{65A71872-99AD-463E-8E32-6191EB431338}" destId="{197807DA-7AF3-4CBF-8A6E-3B4939E0DF6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3CFE62-ABAE-4D7C-8192-54875439B8F4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1F23F9B-8854-4E0E-B0C7-B6613DC88E84}">
      <dgm:prSet/>
      <dgm:spPr/>
      <dgm:t>
        <a:bodyPr/>
        <a:lstStyle/>
        <a:p>
          <a:r>
            <a:rPr lang="cs-CZ" dirty="0">
              <a:latin typeface="+mj-lt"/>
            </a:rPr>
            <a:t>Nedostatek personální kapacity na školách, středisek volného času</a:t>
          </a:r>
          <a:endParaRPr lang="en-US" dirty="0">
            <a:latin typeface="+mj-lt"/>
          </a:endParaRPr>
        </a:p>
      </dgm:t>
    </dgm:pt>
    <dgm:pt modelId="{12750B04-FA17-40CA-8ECE-3DD289CB9414}" type="parTrans" cxnId="{84B6E3CB-DEC3-47B5-935B-3CF07125B3AD}">
      <dgm:prSet/>
      <dgm:spPr/>
      <dgm:t>
        <a:bodyPr/>
        <a:lstStyle/>
        <a:p>
          <a:endParaRPr lang="en-US"/>
        </a:p>
      </dgm:t>
    </dgm:pt>
    <dgm:pt modelId="{4CA1EF82-1EDF-4926-80E3-29310556F9BF}" type="sibTrans" cxnId="{84B6E3CB-DEC3-47B5-935B-3CF07125B3AD}">
      <dgm:prSet/>
      <dgm:spPr/>
      <dgm:t>
        <a:bodyPr/>
        <a:lstStyle/>
        <a:p>
          <a:endParaRPr lang="en-US"/>
        </a:p>
      </dgm:t>
    </dgm:pt>
    <dgm:pt modelId="{60AFC774-04F6-436D-AF83-4B0C115DCD2D}">
      <dgm:prSet/>
      <dgm:spPr/>
      <dgm:t>
        <a:bodyPr/>
        <a:lstStyle/>
        <a:p>
          <a:r>
            <a:rPr lang="cs-CZ" dirty="0">
              <a:latin typeface="+mj-lt"/>
            </a:rPr>
            <a:t>Výchovné</a:t>
          </a:r>
          <a:r>
            <a:rPr lang="cs-CZ" baseline="0" dirty="0">
              <a:latin typeface="+mj-lt"/>
            </a:rPr>
            <a:t> problémy způsobené díky kulturním rozdílům– rozdíly mezi chlapci x dívky</a:t>
          </a:r>
          <a:endParaRPr lang="en-US" dirty="0">
            <a:latin typeface="+mj-lt"/>
          </a:endParaRPr>
        </a:p>
      </dgm:t>
    </dgm:pt>
    <dgm:pt modelId="{0DFEE698-E3F2-4900-A8D7-E2434B6AE5C6}" type="parTrans" cxnId="{90008E13-7B5E-438A-A43F-33D541E7EC61}">
      <dgm:prSet/>
      <dgm:spPr/>
      <dgm:t>
        <a:bodyPr/>
        <a:lstStyle/>
        <a:p>
          <a:endParaRPr lang="en-US"/>
        </a:p>
      </dgm:t>
    </dgm:pt>
    <dgm:pt modelId="{4D060F57-E389-4A90-AE5E-2FBC2A61CD0D}" type="sibTrans" cxnId="{90008E13-7B5E-438A-A43F-33D541E7EC61}">
      <dgm:prSet/>
      <dgm:spPr/>
      <dgm:t>
        <a:bodyPr/>
        <a:lstStyle/>
        <a:p>
          <a:endParaRPr lang="en-US"/>
        </a:p>
      </dgm:t>
    </dgm:pt>
    <dgm:pt modelId="{9D5B071E-29F0-4829-8D8D-D78A72725920}">
      <dgm:prSet/>
      <dgm:spPr/>
      <dgm:t>
        <a:bodyPr/>
        <a:lstStyle/>
        <a:p>
          <a:r>
            <a:rPr lang="cs-CZ" dirty="0">
              <a:latin typeface="+mj-lt"/>
            </a:rPr>
            <a:t>Nedostatek tlumočníků z ukrajinštiny</a:t>
          </a:r>
          <a:endParaRPr lang="en-US" dirty="0">
            <a:latin typeface="+mj-lt"/>
          </a:endParaRPr>
        </a:p>
      </dgm:t>
    </dgm:pt>
    <dgm:pt modelId="{DFB784BE-EC17-4F8B-81D2-F92A88B100CB}" type="parTrans" cxnId="{BE8F23E4-0B7C-4745-B135-207E7AA6B434}">
      <dgm:prSet/>
      <dgm:spPr/>
      <dgm:t>
        <a:bodyPr/>
        <a:lstStyle/>
        <a:p>
          <a:endParaRPr lang="en-US"/>
        </a:p>
      </dgm:t>
    </dgm:pt>
    <dgm:pt modelId="{094430EF-6528-484D-9985-FEC8F6B8EB4A}" type="sibTrans" cxnId="{BE8F23E4-0B7C-4745-B135-207E7AA6B434}">
      <dgm:prSet/>
      <dgm:spPr/>
      <dgm:t>
        <a:bodyPr/>
        <a:lstStyle/>
        <a:p>
          <a:endParaRPr lang="en-US"/>
        </a:p>
      </dgm:t>
    </dgm:pt>
    <dgm:pt modelId="{D1E9BBAA-EEEA-407B-ABBB-D0723A029232}">
      <dgm:prSet/>
      <dgm:spPr/>
      <dgm:t>
        <a:bodyPr/>
        <a:lstStyle/>
        <a:p>
          <a:r>
            <a:rPr lang="cs-CZ" dirty="0">
              <a:latin typeface="+mj-lt"/>
            </a:rPr>
            <a:t>Problém přijímání žáků na SŠ</a:t>
          </a:r>
          <a:endParaRPr lang="en-US" dirty="0">
            <a:latin typeface="+mj-lt"/>
          </a:endParaRPr>
        </a:p>
      </dgm:t>
    </dgm:pt>
    <dgm:pt modelId="{BAD287FA-C727-4686-8C9B-EB2A245B83C1}" type="parTrans" cxnId="{1CE6C697-9034-4C53-B252-B154A6D70E09}">
      <dgm:prSet/>
      <dgm:spPr/>
      <dgm:t>
        <a:bodyPr/>
        <a:lstStyle/>
        <a:p>
          <a:endParaRPr lang="en-US"/>
        </a:p>
      </dgm:t>
    </dgm:pt>
    <dgm:pt modelId="{ACA30B0E-C65F-48EC-AFBF-45D7F81516BD}" type="sibTrans" cxnId="{1CE6C697-9034-4C53-B252-B154A6D70E09}">
      <dgm:prSet/>
      <dgm:spPr/>
      <dgm:t>
        <a:bodyPr/>
        <a:lstStyle/>
        <a:p>
          <a:endParaRPr lang="en-US"/>
        </a:p>
      </dgm:t>
    </dgm:pt>
    <dgm:pt modelId="{C7769757-9293-47BA-A2B2-40121C252F53}">
      <dgm:prSet/>
      <dgm:spPr/>
      <dgm:t>
        <a:bodyPr/>
        <a:lstStyle/>
        <a:p>
          <a:r>
            <a:rPr lang="cs-CZ" dirty="0"/>
            <a:t>Hodnocení žáků – opakování ročníku?</a:t>
          </a:r>
          <a:endParaRPr lang="en-US" dirty="0"/>
        </a:p>
      </dgm:t>
    </dgm:pt>
    <dgm:pt modelId="{E9356A6A-8BAD-466F-9B6A-BDE156C05EE4}" type="parTrans" cxnId="{411374A5-3412-46DA-99EC-777F16EE1109}">
      <dgm:prSet/>
      <dgm:spPr/>
      <dgm:t>
        <a:bodyPr/>
        <a:lstStyle/>
        <a:p>
          <a:endParaRPr lang="en-US"/>
        </a:p>
      </dgm:t>
    </dgm:pt>
    <dgm:pt modelId="{97C67B6E-1B3A-4845-B6E3-7175CBEAF045}" type="sibTrans" cxnId="{411374A5-3412-46DA-99EC-777F16EE1109}">
      <dgm:prSet/>
      <dgm:spPr/>
      <dgm:t>
        <a:bodyPr/>
        <a:lstStyle/>
        <a:p>
          <a:endParaRPr lang="en-US"/>
        </a:p>
      </dgm:t>
    </dgm:pt>
    <dgm:pt modelId="{A636CA2E-2A3F-418F-B0B8-3083E135D6D0}">
      <dgm:prSet/>
      <dgm:spPr/>
      <dgm:t>
        <a:bodyPr/>
        <a:lstStyle/>
        <a:p>
          <a:r>
            <a:rPr lang="cs-CZ" dirty="0">
              <a:latin typeface="+mj-lt"/>
            </a:rPr>
            <a:t>Chybí podpora pedagogům, jak postupovat, co dělat...</a:t>
          </a:r>
          <a:endParaRPr lang="en-US" dirty="0">
            <a:latin typeface="+mj-lt"/>
          </a:endParaRPr>
        </a:p>
      </dgm:t>
    </dgm:pt>
    <dgm:pt modelId="{F0B5DF96-2868-44AE-9F0D-F496C9574A1E}" type="parTrans" cxnId="{8ECBDA8F-B8B1-449E-A083-3C6212F67842}">
      <dgm:prSet/>
      <dgm:spPr/>
      <dgm:t>
        <a:bodyPr/>
        <a:lstStyle/>
        <a:p>
          <a:endParaRPr lang="en-US"/>
        </a:p>
      </dgm:t>
    </dgm:pt>
    <dgm:pt modelId="{19CAB445-8495-4BF7-907A-05AD41BFAAC5}" type="sibTrans" cxnId="{8ECBDA8F-B8B1-449E-A083-3C6212F67842}">
      <dgm:prSet/>
      <dgm:spPr/>
      <dgm:t>
        <a:bodyPr/>
        <a:lstStyle/>
        <a:p>
          <a:endParaRPr lang="en-US"/>
        </a:p>
      </dgm:t>
    </dgm:pt>
    <dgm:pt modelId="{946535C8-6C0C-4946-AA61-DD2D9804F8F2}">
      <dgm:prSet/>
      <dgm:spPr/>
      <dgm:t>
        <a:bodyPr/>
        <a:lstStyle/>
        <a:p>
          <a:r>
            <a:rPr lang="cs-CZ" dirty="0">
              <a:latin typeface="+mj-lt"/>
            </a:rPr>
            <a:t>Problém kulturního šoku? Maladaptivní chování</a:t>
          </a:r>
          <a:endParaRPr lang="en-US" dirty="0">
            <a:latin typeface="+mj-lt"/>
          </a:endParaRPr>
        </a:p>
      </dgm:t>
    </dgm:pt>
    <dgm:pt modelId="{83094B09-0E86-4F47-B48A-59940339DD7D}" type="parTrans" cxnId="{D05EF4EE-DF9E-4A87-A56F-B75DEF19461B}">
      <dgm:prSet/>
      <dgm:spPr/>
      <dgm:t>
        <a:bodyPr/>
        <a:lstStyle/>
        <a:p>
          <a:endParaRPr lang="en-US"/>
        </a:p>
      </dgm:t>
    </dgm:pt>
    <dgm:pt modelId="{7C45E736-5B07-425B-92F2-61B78771DEE1}" type="sibTrans" cxnId="{D05EF4EE-DF9E-4A87-A56F-B75DEF19461B}">
      <dgm:prSet/>
      <dgm:spPr/>
      <dgm:t>
        <a:bodyPr/>
        <a:lstStyle/>
        <a:p>
          <a:endParaRPr lang="en-US"/>
        </a:p>
      </dgm:t>
    </dgm:pt>
    <dgm:pt modelId="{28AD752A-E07F-4577-A7D9-B52E4BAF89C0}">
      <dgm:prSet/>
      <dgm:spPr/>
      <dgm:t>
        <a:bodyPr/>
        <a:lstStyle/>
        <a:p>
          <a:r>
            <a:rPr lang="cs-CZ" dirty="0">
              <a:latin typeface="+mj-lt"/>
            </a:rPr>
            <a:t>„Dvojí“ pravidla</a:t>
          </a:r>
          <a:endParaRPr lang="en-US" dirty="0">
            <a:latin typeface="+mj-lt"/>
          </a:endParaRPr>
        </a:p>
      </dgm:t>
    </dgm:pt>
    <dgm:pt modelId="{A1858181-C64C-4591-8842-EB891E25625B}" type="parTrans" cxnId="{81FF1C6F-9E91-4611-A4D5-CE177D32AB92}">
      <dgm:prSet/>
      <dgm:spPr/>
      <dgm:t>
        <a:bodyPr/>
        <a:lstStyle/>
        <a:p>
          <a:endParaRPr lang="en-US"/>
        </a:p>
      </dgm:t>
    </dgm:pt>
    <dgm:pt modelId="{81B437E4-A056-455A-9A72-235DF1F0FA8F}" type="sibTrans" cxnId="{81FF1C6F-9E91-4611-A4D5-CE177D32AB92}">
      <dgm:prSet/>
      <dgm:spPr/>
      <dgm:t>
        <a:bodyPr/>
        <a:lstStyle/>
        <a:p>
          <a:endParaRPr lang="en-US"/>
        </a:p>
      </dgm:t>
    </dgm:pt>
    <dgm:pt modelId="{C3EC3158-CEF9-4439-BC6A-6EAA29D7A9DA}" type="pres">
      <dgm:prSet presAssocID="{523CFE62-ABAE-4D7C-8192-54875439B8F4}" presName="linear" presStyleCnt="0">
        <dgm:presLayoutVars>
          <dgm:animLvl val="lvl"/>
          <dgm:resizeHandles val="exact"/>
        </dgm:presLayoutVars>
      </dgm:prSet>
      <dgm:spPr/>
    </dgm:pt>
    <dgm:pt modelId="{D043340A-1CC5-4698-8340-CA838646FA33}" type="pres">
      <dgm:prSet presAssocID="{E1F23F9B-8854-4E0E-B0C7-B6613DC88E84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4D61EAA4-E9EE-47AB-9EC2-51EDFFE10736}" type="pres">
      <dgm:prSet presAssocID="{4CA1EF82-1EDF-4926-80E3-29310556F9BF}" presName="spacer" presStyleCnt="0"/>
      <dgm:spPr/>
    </dgm:pt>
    <dgm:pt modelId="{75C96686-C651-4AF1-AF58-AAC958D97D3D}" type="pres">
      <dgm:prSet presAssocID="{60AFC774-04F6-436D-AF83-4B0C115DCD2D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99C51A43-A78F-4E13-BE90-1E96BEBB4E4F}" type="pres">
      <dgm:prSet presAssocID="{4D060F57-E389-4A90-AE5E-2FBC2A61CD0D}" presName="spacer" presStyleCnt="0"/>
      <dgm:spPr/>
    </dgm:pt>
    <dgm:pt modelId="{9206F42C-AC3C-494E-BC01-84CC715864FA}" type="pres">
      <dgm:prSet presAssocID="{946535C8-6C0C-4946-AA61-DD2D9804F8F2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1E68EDA-8B62-4863-91E3-3FCE6507C5A4}" type="pres">
      <dgm:prSet presAssocID="{7C45E736-5B07-425B-92F2-61B78771DEE1}" presName="spacer" presStyleCnt="0"/>
      <dgm:spPr/>
    </dgm:pt>
    <dgm:pt modelId="{A96A1F48-88FD-4E40-AB32-23FB115E4D59}" type="pres">
      <dgm:prSet presAssocID="{28AD752A-E07F-4577-A7D9-B52E4BAF89C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431CC719-7381-44E3-8C92-F14646B88C5F}" type="pres">
      <dgm:prSet presAssocID="{81B437E4-A056-455A-9A72-235DF1F0FA8F}" presName="spacer" presStyleCnt="0"/>
      <dgm:spPr/>
    </dgm:pt>
    <dgm:pt modelId="{086647DA-C1B2-4D41-9AB5-253E1756E174}" type="pres">
      <dgm:prSet presAssocID="{9D5B071E-29F0-4829-8D8D-D78A72725920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F4934268-8D98-48F8-B5F9-2A913B69D981}" type="pres">
      <dgm:prSet presAssocID="{094430EF-6528-484D-9985-FEC8F6B8EB4A}" presName="spacer" presStyleCnt="0"/>
      <dgm:spPr/>
    </dgm:pt>
    <dgm:pt modelId="{87B152BB-B370-4838-8099-B315BF4FE999}" type="pres">
      <dgm:prSet presAssocID="{D1E9BBAA-EEEA-407B-ABBB-D0723A029232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994FA8F6-6013-47EA-B8C7-8497E11AF2B6}" type="pres">
      <dgm:prSet presAssocID="{ACA30B0E-C65F-48EC-AFBF-45D7F81516BD}" presName="spacer" presStyleCnt="0"/>
      <dgm:spPr/>
    </dgm:pt>
    <dgm:pt modelId="{8DDC7CA3-A487-493D-B5AF-ADFA1374D4FE}" type="pres">
      <dgm:prSet presAssocID="{C7769757-9293-47BA-A2B2-40121C252F53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BC1B2EA6-C7F2-430C-8C1C-C2FD49B83639}" type="pres">
      <dgm:prSet presAssocID="{97C67B6E-1B3A-4845-B6E3-7175CBEAF045}" presName="spacer" presStyleCnt="0"/>
      <dgm:spPr/>
    </dgm:pt>
    <dgm:pt modelId="{9F184D67-DBD6-4CF4-A339-86046AFB71DF}" type="pres">
      <dgm:prSet presAssocID="{A636CA2E-2A3F-418F-B0B8-3083E135D6D0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B3F74513-3243-4001-9E61-D38AE16D0896}" type="presOf" srcId="{C7769757-9293-47BA-A2B2-40121C252F53}" destId="{8DDC7CA3-A487-493D-B5AF-ADFA1374D4FE}" srcOrd="0" destOrd="0" presId="urn:microsoft.com/office/officeart/2005/8/layout/vList2"/>
    <dgm:cxn modelId="{90008E13-7B5E-438A-A43F-33D541E7EC61}" srcId="{523CFE62-ABAE-4D7C-8192-54875439B8F4}" destId="{60AFC774-04F6-436D-AF83-4B0C115DCD2D}" srcOrd="1" destOrd="0" parTransId="{0DFEE698-E3F2-4900-A8D7-E2434B6AE5C6}" sibTransId="{4D060F57-E389-4A90-AE5E-2FBC2A61CD0D}"/>
    <dgm:cxn modelId="{8955ED24-AFA8-4986-B368-C9A91F1FCFB7}" type="presOf" srcId="{28AD752A-E07F-4577-A7D9-B52E4BAF89C0}" destId="{A96A1F48-88FD-4E40-AB32-23FB115E4D59}" srcOrd="0" destOrd="0" presId="urn:microsoft.com/office/officeart/2005/8/layout/vList2"/>
    <dgm:cxn modelId="{4947EF2B-0FAA-4FF2-9D6A-B45A39301963}" type="presOf" srcId="{60AFC774-04F6-436D-AF83-4B0C115DCD2D}" destId="{75C96686-C651-4AF1-AF58-AAC958D97D3D}" srcOrd="0" destOrd="0" presId="urn:microsoft.com/office/officeart/2005/8/layout/vList2"/>
    <dgm:cxn modelId="{4EE3D330-C788-48E5-A4C4-77A6A018376B}" type="presOf" srcId="{946535C8-6C0C-4946-AA61-DD2D9804F8F2}" destId="{9206F42C-AC3C-494E-BC01-84CC715864FA}" srcOrd="0" destOrd="0" presId="urn:microsoft.com/office/officeart/2005/8/layout/vList2"/>
    <dgm:cxn modelId="{0F33FE69-0BB6-4ACA-871E-9A8439844186}" type="presOf" srcId="{523CFE62-ABAE-4D7C-8192-54875439B8F4}" destId="{C3EC3158-CEF9-4439-BC6A-6EAA29D7A9DA}" srcOrd="0" destOrd="0" presId="urn:microsoft.com/office/officeart/2005/8/layout/vList2"/>
    <dgm:cxn modelId="{81FF1C6F-9E91-4611-A4D5-CE177D32AB92}" srcId="{523CFE62-ABAE-4D7C-8192-54875439B8F4}" destId="{28AD752A-E07F-4577-A7D9-B52E4BAF89C0}" srcOrd="3" destOrd="0" parTransId="{A1858181-C64C-4591-8842-EB891E25625B}" sibTransId="{81B437E4-A056-455A-9A72-235DF1F0FA8F}"/>
    <dgm:cxn modelId="{08A32A50-EF61-4B46-A8C4-D17211CDD506}" type="presOf" srcId="{D1E9BBAA-EEEA-407B-ABBB-D0723A029232}" destId="{87B152BB-B370-4838-8099-B315BF4FE999}" srcOrd="0" destOrd="0" presId="urn:microsoft.com/office/officeart/2005/8/layout/vList2"/>
    <dgm:cxn modelId="{25385A5A-92CD-422D-9195-EDC1F81BC863}" type="presOf" srcId="{E1F23F9B-8854-4E0E-B0C7-B6613DC88E84}" destId="{D043340A-1CC5-4698-8340-CA838646FA33}" srcOrd="0" destOrd="0" presId="urn:microsoft.com/office/officeart/2005/8/layout/vList2"/>
    <dgm:cxn modelId="{8ECBDA8F-B8B1-449E-A083-3C6212F67842}" srcId="{523CFE62-ABAE-4D7C-8192-54875439B8F4}" destId="{A636CA2E-2A3F-418F-B0B8-3083E135D6D0}" srcOrd="7" destOrd="0" parTransId="{F0B5DF96-2868-44AE-9F0D-F496C9574A1E}" sibTransId="{19CAB445-8495-4BF7-907A-05AD41BFAAC5}"/>
    <dgm:cxn modelId="{1CE6C697-9034-4C53-B252-B154A6D70E09}" srcId="{523CFE62-ABAE-4D7C-8192-54875439B8F4}" destId="{D1E9BBAA-EEEA-407B-ABBB-D0723A029232}" srcOrd="5" destOrd="0" parTransId="{BAD287FA-C727-4686-8C9B-EB2A245B83C1}" sibTransId="{ACA30B0E-C65F-48EC-AFBF-45D7F81516BD}"/>
    <dgm:cxn modelId="{411374A5-3412-46DA-99EC-777F16EE1109}" srcId="{523CFE62-ABAE-4D7C-8192-54875439B8F4}" destId="{C7769757-9293-47BA-A2B2-40121C252F53}" srcOrd="6" destOrd="0" parTransId="{E9356A6A-8BAD-466F-9B6A-BDE156C05EE4}" sibTransId="{97C67B6E-1B3A-4845-B6E3-7175CBEAF045}"/>
    <dgm:cxn modelId="{FA91B6AB-9C27-41B4-9540-75FC0CC0D7A3}" type="presOf" srcId="{A636CA2E-2A3F-418F-B0B8-3083E135D6D0}" destId="{9F184D67-DBD6-4CF4-A339-86046AFB71DF}" srcOrd="0" destOrd="0" presId="urn:microsoft.com/office/officeart/2005/8/layout/vList2"/>
    <dgm:cxn modelId="{84B6E3CB-DEC3-47B5-935B-3CF07125B3AD}" srcId="{523CFE62-ABAE-4D7C-8192-54875439B8F4}" destId="{E1F23F9B-8854-4E0E-B0C7-B6613DC88E84}" srcOrd="0" destOrd="0" parTransId="{12750B04-FA17-40CA-8ECE-3DD289CB9414}" sibTransId="{4CA1EF82-1EDF-4926-80E3-29310556F9BF}"/>
    <dgm:cxn modelId="{BE8F23E4-0B7C-4745-B135-207E7AA6B434}" srcId="{523CFE62-ABAE-4D7C-8192-54875439B8F4}" destId="{9D5B071E-29F0-4829-8D8D-D78A72725920}" srcOrd="4" destOrd="0" parTransId="{DFB784BE-EC17-4F8B-81D2-F92A88B100CB}" sibTransId="{094430EF-6528-484D-9985-FEC8F6B8EB4A}"/>
    <dgm:cxn modelId="{D05EF4EE-DF9E-4A87-A56F-B75DEF19461B}" srcId="{523CFE62-ABAE-4D7C-8192-54875439B8F4}" destId="{946535C8-6C0C-4946-AA61-DD2D9804F8F2}" srcOrd="2" destOrd="0" parTransId="{83094B09-0E86-4F47-B48A-59940339DD7D}" sibTransId="{7C45E736-5B07-425B-92F2-61B78771DEE1}"/>
    <dgm:cxn modelId="{FC53A6F4-BA88-49D0-B718-4B673E4FCD22}" type="presOf" srcId="{9D5B071E-29F0-4829-8D8D-D78A72725920}" destId="{086647DA-C1B2-4D41-9AB5-253E1756E174}" srcOrd="0" destOrd="0" presId="urn:microsoft.com/office/officeart/2005/8/layout/vList2"/>
    <dgm:cxn modelId="{5FADD70C-CB49-4181-B1F1-102E350BB3DB}" type="presParOf" srcId="{C3EC3158-CEF9-4439-BC6A-6EAA29D7A9DA}" destId="{D043340A-1CC5-4698-8340-CA838646FA33}" srcOrd="0" destOrd="0" presId="urn:microsoft.com/office/officeart/2005/8/layout/vList2"/>
    <dgm:cxn modelId="{FEEA6DB2-46B9-4CD9-8E1F-37BDC070FF30}" type="presParOf" srcId="{C3EC3158-CEF9-4439-BC6A-6EAA29D7A9DA}" destId="{4D61EAA4-E9EE-47AB-9EC2-51EDFFE10736}" srcOrd="1" destOrd="0" presId="urn:microsoft.com/office/officeart/2005/8/layout/vList2"/>
    <dgm:cxn modelId="{31CAC3A7-50C7-4479-8CFA-63B885E436E8}" type="presParOf" srcId="{C3EC3158-CEF9-4439-BC6A-6EAA29D7A9DA}" destId="{75C96686-C651-4AF1-AF58-AAC958D97D3D}" srcOrd="2" destOrd="0" presId="urn:microsoft.com/office/officeart/2005/8/layout/vList2"/>
    <dgm:cxn modelId="{C26192C0-7BEB-4845-95D7-86D630EC80C1}" type="presParOf" srcId="{C3EC3158-CEF9-4439-BC6A-6EAA29D7A9DA}" destId="{99C51A43-A78F-4E13-BE90-1E96BEBB4E4F}" srcOrd="3" destOrd="0" presId="urn:microsoft.com/office/officeart/2005/8/layout/vList2"/>
    <dgm:cxn modelId="{E24A6AA0-410D-4063-97AD-5C0F6F688682}" type="presParOf" srcId="{C3EC3158-CEF9-4439-BC6A-6EAA29D7A9DA}" destId="{9206F42C-AC3C-494E-BC01-84CC715864FA}" srcOrd="4" destOrd="0" presId="urn:microsoft.com/office/officeart/2005/8/layout/vList2"/>
    <dgm:cxn modelId="{32ED5045-835A-4016-8F34-E95CD190EFA7}" type="presParOf" srcId="{C3EC3158-CEF9-4439-BC6A-6EAA29D7A9DA}" destId="{01E68EDA-8B62-4863-91E3-3FCE6507C5A4}" srcOrd="5" destOrd="0" presId="urn:microsoft.com/office/officeart/2005/8/layout/vList2"/>
    <dgm:cxn modelId="{5BC6C99D-D135-47CF-BC5D-77E767408047}" type="presParOf" srcId="{C3EC3158-CEF9-4439-BC6A-6EAA29D7A9DA}" destId="{A96A1F48-88FD-4E40-AB32-23FB115E4D59}" srcOrd="6" destOrd="0" presId="urn:microsoft.com/office/officeart/2005/8/layout/vList2"/>
    <dgm:cxn modelId="{805C1591-3597-43AA-968E-BB59FAC61AF0}" type="presParOf" srcId="{C3EC3158-CEF9-4439-BC6A-6EAA29D7A9DA}" destId="{431CC719-7381-44E3-8C92-F14646B88C5F}" srcOrd="7" destOrd="0" presId="urn:microsoft.com/office/officeart/2005/8/layout/vList2"/>
    <dgm:cxn modelId="{F9CF401B-4D19-4698-BA24-DC658B268B9D}" type="presParOf" srcId="{C3EC3158-CEF9-4439-BC6A-6EAA29D7A9DA}" destId="{086647DA-C1B2-4D41-9AB5-253E1756E174}" srcOrd="8" destOrd="0" presId="urn:microsoft.com/office/officeart/2005/8/layout/vList2"/>
    <dgm:cxn modelId="{C0682A84-A8C9-42DC-8012-2C82B7B319FB}" type="presParOf" srcId="{C3EC3158-CEF9-4439-BC6A-6EAA29D7A9DA}" destId="{F4934268-8D98-48F8-B5F9-2A913B69D981}" srcOrd="9" destOrd="0" presId="urn:microsoft.com/office/officeart/2005/8/layout/vList2"/>
    <dgm:cxn modelId="{C3E4C511-E530-4ACB-B20F-0B40EF300C52}" type="presParOf" srcId="{C3EC3158-CEF9-4439-BC6A-6EAA29D7A9DA}" destId="{87B152BB-B370-4838-8099-B315BF4FE999}" srcOrd="10" destOrd="0" presId="urn:microsoft.com/office/officeart/2005/8/layout/vList2"/>
    <dgm:cxn modelId="{249C97A8-3BEE-4D91-9898-377ED68B72E7}" type="presParOf" srcId="{C3EC3158-CEF9-4439-BC6A-6EAA29D7A9DA}" destId="{994FA8F6-6013-47EA-B8C7-8497E11AF2B6}" srcOrd="11" destOrd="0" presId="urn:microsoft.com/office/officeart/2005/8/layout/vList2"/>
    <dgm:cxn modelId="{8798E203-E4E1-4D49-BC7A-E4869BADB3C6}" type="presParOf" srcId="{C3EC3158-CEF9-4439-BC6A-6EAA29D7A9DA}" destId="{8DDC7CA3-A487-493D-B5AF-ADFA1374D4FE}" srcOrd="12" destOrd="0" presId="urn:microsoft.com/office/officeart/2005/8/layout/vList2"/>
    <dgm:cxn modelId="{C642D490-FA86-4CDC-8F2C-4A229D18734F}" type="presParOf" srcId="{C3EC3158-CEF9-4439-BC6A-6EAA29D7A9DA}" destId="{BC1B2EA6-C7F2-430C-8C1C-C2FD49B83639}" srcOrd="13" destOrd="0" presId="urn:microsoft.com/office/officeart/2005/8/layout/vList2"/>
    <dgm:cxn modelId="{4D29AE6A-EE4D-4530-84A5-58DE83EA5BD0}" type="presParOf" srcId="{C3EC3158-CEF9-4439-BC6A-6EAA29D7A9DA}" destId="{9F184D67-DBD6-4CF4-A339-86046AFB71DF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D661A-68A0-4810-9B2A-22F44F3A3D49}">
      <dsp:nvSpPr>
        <dsp:cNvPr id="0" name=""/>
        <dsp:cNvSpPr/>
      </dsp:nvSpPr>
      <dsp:spPr>
        <a:xfrm>
          <a:off x="0" y="3934"/>
          <a:ext cx="10515600" cy="8879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3C574-913F-4235-90DC-32905FBC1AF0}">
      <dsp:nvSpPr>
        <dsp:cNvPr id="0" name=""/>
        <dsp:cNvSpPr/>
      </dsp:nvSpPr>
      <dsp:spPr>
        <a:xfrm>
          <a:off x="268610" y="203727"/>
          <a:ext cx="488859" cy="4883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6E67E-08ED-4EA2-B869-8288AD63F9AC}">
      <dsp:nvSpPr>
        <dsp:cNvPr id="0" name=""/>
        <dsp:cNvSpPr/>
      </dsp:nvSpPr>
      <dsp:spPr>
        <a:xfrm>
          <a:off x="1026080" y="3934"/>
          <a:ext cx="9473717" cy="915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13" tIns="96913" rIns="96913" bIns="9691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Hlavní metodické materiály připravené MŠMT (Jak postupovat při začleňování do vzdělávání v ČR, Vzdělávání ukrajinských dětí v ČR, Příručka pro školy v době katastrofické událostí, Lex Ukrajina)  -</a:t>
          </a:r>
          <a:r>
            <a:rPr lang="cs-CZ" sz="1400" kern="1200" dirty="0">
              <a:hlinkClick xmlns:r="http://schemas.openxmlformats.org/officeDocument/2006/relationships" r:id="rId3"/>
            </a:rPr>
            <a:t> edu.cz/</a:t>
          </a:r>
          <a:r>
            <a:rPr lang="cs-CZ" sz="1400" kern="1200" dirty="0" err="1">
              <a:hlinkClick xmlns:r="http://schemas.openxmlformats.org/officeDocument/2006/relationships" r:id="rId3"/>
            </a:rPr>
            <a:t>ukrajina</a:t>
          </a:r>
          <a:r>
            <a:rPr lang="cs-CZ" sz="1400" kern="1200" dirty="0">
              <a:hlinkClick xmlns:r="http://schemas.openxmlformats.org/officeDocument/2006/relationships" r:id="rId3"/>
            </a:rPr>
            <a:t>/</a:t>
          </a:r>
          <a:endParaRPr lang="en-US" sz="1400" kern="1200" dirty="0"/>
        </a:p>
      </dsp:txBody>
      <dsp:txXfrm>
        <a:off x="1026080" y="3934"/>
        <a:ext cx="9473717" cy="915716"/>
      </dsp:txXfrm>
    </dsp:sp>
    <dsp:sp modelId="{AE99B626-2E02-454C-931D-8752CD38C7DC}">
      <dsp:nvSpPr>
        <dsp:cNvPr id="0" name=""/>
        <dsp:cNvSpPr/>
      </dsp:nvSpPr>
      <dsp:spPr>
        <a:xfrm>
          <a:off x="0" y="1148580"/>
          <a:ext cx="10515600" cy="88796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81026E-FB95-4DFA-ACFD-A6EA7F34C610}">
      <dsp:nvSpPr>
        <dsp:cNvPr id="0" name=""/>
        <dsp:cNvSpPr/>
      </dsp:nvSpPr>
      <dsp:spPr>
        <a:xfrm>
          <a:off x="268610" y="1348373"/>
          <a:ext cx="488859" cy="488382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8C6EB-FAC6-471A-AF10-9D57E5F1CC71}">
      <dsp:nvSpPr>
        <dsp:cNvPr id="0" name=""/>
        <dsp:cNvSpPr/>
      </dsp:nvSpPr>
      <dsp:spPr>
        <a:xfrm>
          <a:off x="1026080" y="1148580"/>
          <a:ext cx="9473717" cy="915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13" tIns="96913" rIns="96913" bIns="9691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Portál podpory pedagogických pracovníků pracujících se žáky cizinci - </a:t>
          </a:r>
          <a:r>
            <a:rPr lang="en-US" sz="1400" kern="1200" dirty="0">
              <a:hlinkClick xmlns:r="http://schemas.openxmlformats.org/officeDocument/2006/relationships" r:id="rId4"/>
            </a:rPr>
            <a:t>cizinci.npi.cz</a:t>
          </a:r>
          <a:endParaRPr lang="en-US" sz="1400" kern="1200" dirty="0"/>
        </a:p>
      </dsp:txBody>
      <dsp:txXfrm>
        <a:off x="1026080" y="1148580"/>
        <a:ext cx="9473717" cy="915716"/>
      </dsp:txXfrm>
    </dsp:sp>
    <dsp:sp modelId="{235559CA-DFE4-40D6-9A57-D9F2A99188C5}">
      <dsp:nvSpPr>
        <dsp:cNvPr id="0" name=""/>
        <dsp:cNvSpPr/>
      </dsp:nvSpPr>
      <dsp:spPr>
        <a:xfrm>
          <a:off x="0" y="2293226"/>
          <a:ext cx="10515600" cy="88796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170A16-B1CA-4CE0-9011-C860E826BBEB}">
      <dsp:nvSpPr>
        <dsp:cNvPr id="0" name=""/>
        <dsp:cNvSpPr/>
      </dsp:nvSpPr>
      <dsp:spPr>
        <a:xfrm>
          <a:off x="268610" y="2493019"/>
          <a:ext cx="488859" cy="488382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CBD06-79A6-4B71-BA63-DD1C701F84E0}">
      <dsp:nvSpPr>
        <dsp:cNvPr id="0" name=""/>
        <dsp:cNvSpPr/>
      </dsp:nvSpPr>
      <dsp:spPr>
        <a:xfrm>
          <a:off x="1026080" y="2293226"/>
          <a:ext cx="9473717" cy="915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13" tIns="96913" rIns="96913" bIns="9691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Pomoc ukrajinským školákům  - </a:t>
          </a:r>
          <a:r>
            <a:rPr lang="en-US" sz="1400" kern="1200" dirty="0">
              <a:hlinkClick xmlns:r="http://schemas.openxmlformats.org/officeDocument/2006/relationships" r:id="rId5"/>
            </a:rPr>
            <a:t>ukrajina.npi.cz/</a:t>
          </a:r>
          <a:endParaRPr lang="en-US" sz="1400" kern="1200" dirty="0"/>
        </a:p>
      </dsp:txBody>
      <dsp:txXfrm>
        <a:off x="1026080" y="2293226"/>
        <a:ext cx="9473717" cy="915716"/>
      </dsp:txXfrm>
    </dsp:sp>
    <dsp:sp modelId="{5C4C01C5-72DA-492D-856E-9FCD1092F25A}">
      <dsp:nvSpPr>
        <dsp:cNvPr id="0" name=""/>
        <dsp:cNvSpPr/>
      </dsp:nvSpPr>
      <dsp:spPr>
        <a:xfrm>
          <a:off x="0" y="3437872"/>
          <a:ext cx="10515600" cy="88796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4F33B8-15CB-4CA0-B27D-2058529F6982}">
      <dsp:nvSpPr>
        <dsp:cNvPr id="0" name=""/>
        <dsp:cNvSpPr/>
      </dsp:nvSpPr>
      <dsp:spPr>
        <a:xfrm>
          <a:off x="268872" y="3637665"/>
          <a:ext cx="488859" cy="488382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7807DA-7AF3-4CBF-8A6E-3B4939E0DF6D}">
      <dsp:nvSpPr>
        <dsp:cNvPr id="0" name=""/>
        <dsp:cNvSpPr/>
      </dsp:nvSpPr>
      <dsp:spPr>
        <a:xfrm>
          <a:off x="1058686" y="3441807"/>
          <a:ext cx="9456913" cy="915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13" tIns="96913" rIns="96913" bIns="9691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Ministerstvo školství a vědy Ukrajiny připravilo a na svých stránkách zveřejnilo materiály (rozvrh, videa, učebnice) pro distanční vzdělávání ukrajinských dětí  </a:t>
          </a:r>
          <a:r>
            <a:rPr lang="cs-CZ" sz="1400" kern="1200" dirty="0">
              <a:hlinkClick xmlns:r="http://schemas.openxmlformats.org/officeDocument/2006/relationships" r:id="rId8"/>
            </a:rPr>
            <a:t>mon.gov.ua/</a:t>
          </a:r>
          <a:r>
            <a:rPr lang="cs-CZ" sz="1400" kern="1200" dirty="0" err="1">
              <a:hlinkClick xmlns:r="http://schemas.openxmlformats.org/officeDocument/2006/relationships" r:id="rId8"/>
            </a:rPr>
            <a:t>ua</a:t>
          </a:r>
          <a:r>
            <a:rPr lang="cs-CZ" sz="1400" kern="1200" dirty="0">
              <a:hlinkClick xmlns:r="http://schemas.openxmlformats.org/officeDocument/2006/relationships" r:id="rId8"/>
            </a:rPr>
            <a:t>/</a:t>
          </a:r>
          <a:r>
            <a:rPr lang="cs-CZ" sz="1400" kern="1200" dirty="0" err="1">
              <a:hlinkClick xmlns:r="http://schemas.openxmlformats.org/officeDocument/2006/relationships" r:id="rId8"/>
            </a:rPr>
            <a:t>vseukrayinskij</a:t>
          </a:r>
          <a:r>
            <a:rPr lang="cs-CZ" sz="1400" kern="1200" dirty="0">
              <a:hlinkClick xmlns:r="http://schemas.openxmlformats.org/officeDocument/2006/relationships" r:id="rId8"/>
            </a:rPr>
            <a:t>-rozklad</a:t>
          </a:r>
          <a:endParaRPr lang="cs-CZ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1058686" y="3441807"/>
        <a:ext cx="9456913" cy="9157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43340A-1CC5-4698-8340-CA838646FA33}">
      <dsp:nvSpPr>
        <dsp:cNvPr id="0" name=""/>
        <dsp:cNvSpPr/>
      </dsp:nvSpPr>
      <dsp:spPr>
        <a:xfrm>
          <a:off x="0" y="387166"/>
          <a:ext cx="7937369" cy="4317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+mj-lt"/>
            </a:rPr>
            <a:t>Nedostatek personální kapacity na školách, středisek volného času</a:t>
          </a:r>
          <a:endParaRPr lang="en-US" sz="1800" kern="1200" dirty="0">
            <a:latin typeface="+mj-lt"/>
          </a:endParaRPr>
        </a:p>
      </dsp:txBody>
      <dsp:txXfrm>
        <a:off x="21075" y="408241"/>
        <a:ext cx="7895219" cy="389580"/>
      </dsp:txXfrm>
    </dsp:sp>
    <dsp:sp modelId="{75C96686-C651-4AF1-AF58-AAC958D97D3D}">
      <dsp:nvSpPr>
        <dsp:cNvPr id="0" name=""/>
        <dsp:cNvSpPr/>
      </dsp:nvSpPr>
      <dsp:spPr>
        <a:xfrm>
          <a:off x="0" y="870736"/>
          <a:ext cx="7937369" cy="431730"/>
        </a:xfrm>
        <a:prstGeom prst="roundRect">
          <a:avLst/>
        </a:prstGeom>
        <a:gradFill rotWithShape="0">
          <a:gsLst>
            <a:gs pos="0">
              <a:schemeClr val="accent2">
                <a:hueOff val="-207909"/>
                <a:satOff val="-11990"/>
                <a:lumOff val="123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207909"/>
                <a:satOff val="-11990"/>
                <a:lumOff val="123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207909"/>
                <a:satOff val="-11990"/>
                <a:lumOff val="123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+mj-lt"/>
            </a:rPr>
            <a:t>Výchovné</a:t>
          </a:r>
          <a:r>
            <a:rPr lang="cs-CZ" sz="1800" kern="1200" baseline="0" dirty="0">
              <a:latin typeface="+mj-lt"/>
            </a:rPr>
            <a:t> problémy způsobené díky kulturním rozdílům– rozdíly mezi chlapci x dívky</a:t>
          </a:r>
          <a:endParaRPr lang="en-US" sz="1800" kern="1200" dirty="0">
            <a:latin typeface="+mj-lt"/>
          </a:endParaRPr>
        </a:p>
      </dsp:txBody>
      <dsp:txXfrm>
        <a:off x="21075" y="891811"/>
        <a:ext cx="7895219" cy="389580"/>
      </dsp:txXfrm>
    </dsp:sp>
    <dsp:sp modelId="{9206F42C-AC3C-494E-BC01-84CC715864FA}">
      <dsp:nvSpPr>
        <dsp:cNvPr id="0" name=""/>
        <dsp:cNvSpPr/>
      </dsp:nvSpPr>
      <dsp:spPr>
        <a:xfrm>
          <a:off x="0" y="1354306"/>
          <a:ext cx="7937369" cy="431730"/>
        </a:xfrm>
        <a:prstGeom prst="roundRect">
          <a:avLst/>
        </a:prstGeom>
        <a:gradFill rotWithShape="0">
          <a:gsLst>
            <a:gs pos="0">
              <a:schemeClr val="accent2">
                <a:hueOff val="-415818"/>
                <a:satOff val="-23979"/>
                <a:lumOff val="24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415818"/>
                <a:satOff val="-23979"/>
                <a:lumOff val="24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415818"/>
                <a:satOff val="-23979"/>
                <a:lumOff val="24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+mj-lt"/>
            </a:rPr>
            <a:t>Problém kulturního šoku? Maladaptivní chování</a:t>
          </a:r>
          <a:endParaRPr lang="en-US" sz="1800" kern="1200" dirty="0">
            <a:latin typeface="+mj-lt"/>
          </a:endParaRPr>
        </a:p>
      </dsp:txBody>
      <dsp:txXfrm>
        <a:off x="21075" y="1375381"/>
        <a:ext cx="7895219" cy="389580"/>
      </dsp:txXfrm>
    </dsp:sp>
    <dsp:sp modelId="{A96A1F48-88FD-4E40-AB32-23FB115E4D59}">
      <dsp:nvSpPr>
        <dsp:cNvPr id="0" name=""/>
        <dsp:cNvSpPr/>
      </dsp:nvSpPr>
      <dsp:spPr>
        <a:xfrm>
          <a:off x="0" y="1837876"/>
          <a:ext cx="7937369" cy="431730"/>
        </a:xfrm>
        <a:prstGeom prst="roundRect">
          <a:avLst/>
        </a:prstGeom>
        <a:gradFill rotWithShape="0">
          <a:gsLst>
            <a:gs pos="0">
              <a:schemeClr val="accent2">
                <a:hueOff val="-623727"/>
                <a:satOff val="-35969"/>
                <a:lumOff val="369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623727"/>
                <a:satOff val="-35969"/>
                <a:lumOff val="369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623727"/>
                <a:satOff val="-35969"/>
                <a:lumOff val="369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+mj-lt"/>
            </a:rPr>
            <a:t>„Dvojí“ pravidla</a:t>
          </a:r>
          <a:endParaRPr lang="en-US" sz="1800" kern="1200" dirty="0">
            <a:latin typeface="+mj-lt"/>
          </a:endParaRPr>
        </a:p>
      </dsp:txBody>
      <dsp:txXfrm>
        <a:off x="21075" y="1858951"/>
        <a:ext cx="7895219" cy="389580"/>
      </dsp:txXfrm>
    </dsp:sp>
    <dsp:sp modelId="{086647DA-C1B2-4D41-9AB5-253E1756E174}">
      <dsp:nvSpPr>
        <dsp:cNvPr id="0" name=""/>
        <dsp:cNvSpPr/>
      </dsp:nvSpPr>
      <dsp:spPr>
        <a:xfrm>
          <a:off x="0" y="2321446"/>
          <a:ext cx="7937369" cy="431730"/>
        </a:xfrm>
        <a:prstGeom prst="roundRect">
          <a:avLst/>
        </a:prstGeom>
        <a:gradFill rotWithShape="0">
          <a:gsLst>
            <a:gs pos="0">
              <a:schemeClr val="accent2">
                <a:hueOff val="-831636"/>
                <a:satOff val="-47959"/>
                <a:lumOff val="493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831636"/>
                <a:satOff val="-47959"/>
                <a:lumOff val="493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831636"/>
                <a:satOff val="-47959"/>
                <a:lumOff val="493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+mj-lt"/>
            </a:rPr>
            <a:t>Nedostatek tlumočníků z ukrajinštiny</a:t>
          </a:r>
          <a:endParaRPr lang="en-US" sz="1800" kern="1200" dirty="0">
            <a:latin typeface="+mj-lt"/>
          </a:endParaRPr>
        </a:p>
      </dsp:txBody>
      <dsp:txXfrm>
        <a:off x="21075" y="2342521"/>
        <a:ext cx="7895219" cy="389580"/>
      </dsp:txXfrm>
    </dsp:sp>
    <dsp:sp modelId="{87B152BB-B370-4838-8099-B315BF4FE999}">
      <dsp:nvSpPr>
        <dsp:cNvPr id="0" name=""/>
        <dsp:cNvSpPr/>
      </dsp:nvSpPr>
      <dsp:spPr>
        <a:xfrm>
          <a:off x="0" y="2805016"/>
          <a:ext cx="7937369" cy="431730"/>
        </a:xfrm>
        <a:prstGeom prst="roundRect">
          <a:avLst/>
        </a:prstGeom>
        <a:gradFill rotWithShape="0">
          <a:gsLst>
            <a:gs pos="0">
              <a:schemeClr val="accent2">
                <a:hueOff val="-1039545"/>
                <a:satOff val="-59949"/>
                <a:lumOff val="61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039545"/>
                <a:satOff val="-59949"/>
                <a:lumOff val="61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039545"/>
                <a:satOff val="-59949"/>
                <a:lumOff val="61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+mj-lt"/>
            </a:rPr>
            <a:t>Problém přijímání žáků na SŠ</a:t>
          </a:r>
          <a:endParaRPr lang="en-US" sz="1800" kern="1200" dirty="0">
            <a:latin typeface="+mj-lt"/>
          </a:endParaRPr>
        </a:p>
      </dsp:txBody>
      <dsp:txXfrm>
        <a:off x="21075" y="2826091"/>
        <a:ext cx="7895219" cy="389580"/>
      </dsp:txXfrm>
    </dsp:sp>
    <dsp:sp modelId="{8DDC7CA3-A487-493D-B5AF-ADFA1374D4FE}">
      <dsp:nvSpPr>
        <dsp:cNvPr id="0" name=""/>
        <dsp:cNvSpPr/>
      </dsp:nvSpPr>
      <dsp:spPr>
        <a:xfrm>
          <a:off x="0" y="3288586"/>
          <a:ext cx="7937369" cy="431730"/>
        </a:xfrm>
        <a:prstGeom prst="roundRect">
          <a:avLst/>
        </a:prstGeom>
        <a:gradFill rotWithShape="0">
          <a:gsLst>
            <a:gs pos="0">
              <a:schemeClr val="accent2">
                <a:hueOff val="-1247454"/>
                <a:satOff val="-71938"/>
                <a:lumOff val="739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247454"/>
                <a:satOff val="-71938"/>
                <a:lumOff val="739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247454"/>
                <a:satOff val="-71938"/>
                <a:lumOff val="739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Hodnocení žáků – opakování ročníku?</a:t>
          </a:r>
          <a:endParaRPr lang="en-US" sz="1800" kern="1200" dirty="0"/>
        </a:p>
      </dsp:txBody>
      <dsp:txXfrm>
        <a:off x="21075" y="3309661"/>
        <a:ext cx="7895219" cy="389580"/>
      </dsp:txXfrm>
    </dsp:sp>
    <dsp:sp modelId="{9F184D67-DBD6-4CF4-A339-86046AFB71DF}">
      <dsp:nvSpPr>
        <dsp:cNvPr id="0" name=""/>
        <dsp:cNvSpPr/>
      </dsp:nvSpPr>
      <dsp:spPr>
        <a:xfrm>
          <a:off x="0" y="3772157"/>
          <a:ext cx="7937369" cy="431730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+mj-lt"/>
            </a:rPr>
            <a:t>Chybí podpora pedagogům, jak postupovat, co dělat...</a:t>
          </a:r>
          <a:endParaRPr lang="en-US" sz="1800" kern="1200" dirty="0">
            <a:latin typeface="+mj-lt"/>
          </a:endParaRPr>
        </a:p>
      </dsp:txBody>
      <dsp:txXfrm>
        <a:off x="21075" y="3793232"/>
        <a:ext cx="7895219" cy="389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4D5061-DE7A-42C0-8CF0-0B06B937F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820853-DF0B-4259-A81F-855F04AC1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358FA0-EB45-4EFE-8899-199A2E227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8D00BC-B8F3-41CE-AFA1-B3AA6D3E9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FC26B48-F346-4382-A8BF-6047D3375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7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F754A-16F9-4011-BBEC-EF265301C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FE1BB73-BCF8-4D2D-8462-C73A4AA2FF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5B6441-36D1-470C-936B-80ECA627A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25739D-95EE-482B-A294-44F965671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0349B9-D7EE-495C-941D-EE5B45F27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04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E6EBDA8-0755-4AD0-B63B-6359AF1DFB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1F2CBEC-9467-42A3-9049-80B3787D0C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7CB48D-D15C-498F-ABD3-2D1E7EC78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456138-9645-4937-9781-491C0799F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B6A9D3-58E7-45E9-BF77-1197678DC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50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2075806"/>
            <a:ext cx="10044607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1534386" y="1491343"/>
            <a:ext cx="10034221" cy="566057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50507"/>
            <a:ext cx="10044607" cy="1022430"/>
          </a:xfrm>
        </p:spPr>
        <p:txBody>
          <a:bodyPr anchor="b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Obdélník 5"/>
          <p:cNvSpPr/>
          <p:nvPr userDrawn="1"/>
        </p:nvSpPr>
        <p:spPr>
          <a:xfrm>
            <a:off x="758540" y="-1"/>
            <a:ext cx="468485" cy="1080000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033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DCFB3D-0512-4BCF-B1BB-7C9BF6DCD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50309A-BE66-412C-AAEE-A58D02ADF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C6C06F-3CE1-432A-AD79-7E907B66F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03DC0A-8FC7-44EA-AA3A-C1B95D863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197690-CD8E-4C40-B361-AD5592497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42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001EA2-EFF3-400D-9F65-08F66492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EF93F56-A7B9-4D5D-8168-6073506EB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B8F420-6E32-4175-AB88-5B0829C4A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D1DBA0-EB69-4D02-A401-DE6136D72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FE7073-959D-4411-9E25-3B9FB4B3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34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29A7EA-69E0-4270-8040-757477C94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22A48A-E06F-473E-8D15-C6E8CB20D0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1A9C473-854D-4955-B30C-6D89C953B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DF08908-C3D8-4675-8263-0DCFA5C57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CD4DCE3-4B0B-4014-8077-ADF9A1B19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97F9F09-0603-4E5A-80ED-306F43FA1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9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5BFDB5-06A8-450E-AD7A-FF259777D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FF88ED-60C7-43C4-82C1-DF53EF2CF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A25B749-36FF-433F-B9B8-732FB5E66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FB2AE16-21D7-4084-9653-EC7DE8BBFC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DB8D62C-AAE5-4829-9B4B-70E71EC806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7DE1BDE-9B48-4A59-9D6B-16356B670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A267628-AACA-4C1E-AC49-C6AB04A92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C07EAF1-E04E-4957-9DAE-0EA3444FA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7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99465A-EECF-4131-B2BC-FE9CEB04C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8DFDBDA-F919-4A48-AA37-74F19FD35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8C6DD7E-0F31-4100-843D-E24FE9D2A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EAFD38-024F-4EB0-B5A4-C9295FA4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21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DC3EC07-515A-4064-BD40-CD0FFA442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CDC5D17-73D2-4559-AFCC-3D53A75B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F6914C-3D75-4F32-9EC3-69DF8E27F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12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487220-5356-45F2-89C6-765C71009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C96DC7-5C24-408E-9340-DAE56A74A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97DE2E6-CA6E-48EA-AA24-FDFDEC821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AB4594D-FF5C-4FED-81F8-1D8466ACA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D99BF38-4E57-43D8-887C-9F3B0E0C5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E4E26DB-3BC4-45EC-B973-49FB4D800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584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7B1109-0398-497C-BACA-7C92E053D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E74DD2B-118A-40E7-B735-7577A14932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A52CFA2-05B6-47EE-BE31-CE2D3D6D3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AC6B5AC-A26E-45D1-8E49-34BBABEF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E3CA3F2-4116-464F-BC57-2D72C964D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546D8C5-B7B1-4845-9982-890CE4AC4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21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95B30EC-F9C7-4790-A8E6-85551ED0C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D6E9EA4-F626-4746-BC28-C712560E8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E31C6F-99FE-4C1E-BE9A-660C34B64B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B083C-1A7F-46DA-834C-E8511B6C24B7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89E487-0480-4E42-96F9-64CEA07C1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B471A7-3B1E-4B3C-BB3A-24ECF65E3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E1ECF-F091-4516-B3D8-D08E323A7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7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pjak.cz/vyzvy/vyzva-c-02_22_003-sablony-pro-ss-a-vos-i/" TargetMode="External"/><Relationship Id="rId2" Type="http://schemas.openxmlformats.org/officeDocument/2006/relationships/hyperlink" Target="https://opjak.cz/vyzvy/vyzva-c-02_22_002-sablony-pro-ms-a-zs-i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.cz/vyhlaseny-2-vyzvy-msmt-na-podporu-adaptacnich-skupin-a-jazykovych-kurzu-pro-deti-cizince-migrujici-z-ukrajiny-2022/" TargetMode="External"/><Relationship Id="rId2" Type="http://schemas.openxmlformats.org/officeDocument/2006/relationships/hyperlink" Target="https://www.msmt.cz/mladez/prazdninove-jazykove-kurzy-pro-deti-cizince-migrujici-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du.cz/methodology/jak-na-organizaci-adaptacnich-skupin/" TargetMode="External"/><Relationship Id="rId5" Type="http://schemas.openxmlformats.org/officeDocument/2006/relationships/hyperlink" Target="https://www.edu.cz/vyhlaseny-2-vyzvy-msmt-na-podporu-adaptacnich-skupin-a-jazykovych-kurzu-pro-deti-cizince-migrujici-z-ukrajiny-2022/#13-manu%C3%A1l-k-p%C5%99edlo%C5%BEen%C3%AD-z%C3%A1v%C4%9Bre%C4%8Dn%C3%A9-zpr%C3%A1vy-a-finan%C4%8Dn%C3%ADho-vypo%C5%99%C3%A1d%C3%A1n%C3%AD-dotace" TargetMode="External"/><Relationship Id="rId4" Type="http://schemas.openxmlformats.org/officeDocument/2006/relationships/hyperlink" Target="https://www.edu.cz/vyhlaseny-2-vyzvy-msmt-na-podporu-adaptacnich-skupin-a-jazykovych-kurzu-pro-deti-cizince-migrujici-z-ukrajiny-2022/#6-manu%C3%A1l-k-p%C5%99edlo%C5%BEen%C3%AD-z%C3%A1v%C4%9Bre%C4%8Dn%C3%A9-zpr%C3%A1vy-a-finan%C4%8Dn%C3%ADho-vypo%C5%99%C3%A1d%C3%A1n%C3%AD-dotac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icops.cz/cz/603-materialy-na-vyuku-cestiny-pro-deti-z-ukrajiny" TargetMode="External"/><Relationship Id="rId13" Type="http://schemas.openxmlformats.org/officeDocument/2006/relationships/hyperlink" Target="https://www.memrise.com/" TargetMode="External"/><Relationship Id="rId3" Type="http://schemas.openxmlformats.org/officeDocument/2006/relationships/hyperlink" Target="https://cizinci.npi.cz/wp-content/uploads/2021/06/tisk-KPZ-PU-01.pdf" TargetMode="External"/><Relationship Id="rId7" Type="http://schemas.openxmlformats.org/officeDocument/2006/relationships/hyperlink" Target="https://ukrajina.npi.cz/metodika" TargetMode="External"/><Relationship Id="rId12" Type="http://schemas.openxmlformats.org/officeDocument/2006/relationships/hyperlink" Target="https://www.vcelka.cz/" TargetMode="External"/><Relationship Id="rId2" Type="http://schemas.openxmlformats.org/officeDocument/2006/relationships/hyperlink" Target="https://bit.ly/cz_uk_slovni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kluzivniskola.cz/cdj-ucebnice-materialy" TargetMode="External"/><Relationship Id="rId11" Type="http://schemas.openxmlformats.org/officeDocument/2006/relationships/hyperlink" Target="https://www.kurzycestinyprocizince.cz/cs/e-learning.html" TargetMode="External"/><Relationship Id="rId5" Type="http://schemas.openxmlformats.org/officeDocument/2006/relationships/hyperlink" Target="https://ukrajina.npi.cz/blog/jednoduse-cesky" TargetMode="External"/><Relationship Id="rId10" Type="http://schemas.openxmlformats.org/officeDocument/2006/relationships/hyperlink" Target="https://ceskylevouzadni.cz/" TargetMode="External"/><Relationship Id="rId4" Type="http://schemas.openxmlformats.org/officeDocument/2006/relationships/hyperlink" Target="https://cizinci.npi.cz/vystupy-z-projektu-apiv-a/" TargetMode="External"/><Relationship Id="rId9" Type="http://schemas.openxmlformats.org/officeDocument/2006/relationships/hyperlink" Target="https://www.cestina2.cz/temata" TargetMode="External"/><Relationship Id="rId14" Type="http://schemas.openxmlformats.org/officeDocument/2006/relationships/hyperlink" Target="https://cs.duolingo.com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ukrajina.npi.cz/cestina" TargetMode="External"/><Relationship Id="rId3" Type="http://schemas.openxmlformats.org/officeDocument/2006/relationships/hyperlink" Target="https://www.umimecesky.cz/pexeso-cas-mesice-cestina-ukrajinstina-1?source=explicitKC&amp;topic=cviceni-cestina-pro-ukrajinsky-mluvici" TargetMode="External"/><Relationship Id="rId7" Type="http://schemas.openxmlformats.org/officeDocument/2006/relationships/hyperlink" Target="https://cizinci.npi.cz/materialy-3-az-9-rocnik-zs-do-a2" TargetMode="External"/><Relationship Id="rId2" Type="http://schemas.openxmlformats.org/officeDocument/2006/relationships/hyperlink" Target="https://www.npi.cz/images/ukrajina/Kurikulum_cestiny_jako_druheho_jazyka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izinci.npi.cz/materialy-ms-1-a-2-rocnik-zs-do-2-a2/" TargetMode="External"/><Relationship Id="rId5" Type="http://schemas.openxmlformats.org/officeDocument/2006/relationships/hyperlink" Target="https://cizinci.npi.cz/wp-content/uploads/2021/10/publikace_WEB_FINAL.pdf" TargetMode="External"/><Relationship Id="rId4" Type="http://schemas.openxmlformats.org/officeDocument/2006/relationships/hyperlink" Target="https://cizinci.npi.cz/wp-content/uploads/2021/10/karty_TISK_i_WEB_FINAL.pd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idv.cz/vzdelavaci-programy?search=priznak:+DC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erapie.cz/" TargetMode="External"/><Relationship Id="rId3" Type="http://schemas.openxmlformats.org/officeDocument/2006/relationships/hyperlink" Target="http://phttps/ukrajina.npi.cz/dusevni-klima" TargetMode="External"/><Relationship Id="rId7" Type="http://schemas.openxmlformats.org/officeDocument/2006/relationships/hyperlink" Target="https://www.linkasluchatko.cz/v-ukrajinstine/" TargetMode="External"/><Relationship Id="rId2" Type="http://schemas.openxmlformats.org/officeDocument/2006/relationships/hyperlink" Target="https://ukrajina.npi.cz/blog/pravidelna-supervizni-setkani-pro-pedagogicke-pracovnik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epanikar.eu/aplikace-nepanikar/" TargetMode="External"/><Relationship Id="rId11" Type="http://schemas.openxmlformats.org/officeDocument/2006/relationships/hyperlink" Target="http://www.zapojmevsechny.cz/" TargetMode="External"/><Relationship Id="rId5" Type="http://schemas.openxmlformats.org/officeDocument/2006/relationships/hyperlink" Target="https://www.linkaztracenedite.cz/" TargetMode="External"/><Relationship Id="rId10" Type="http://schemas.openxmlformats.org/officeDocument/2006/relationships/hyperlink" Target="https://www.samopomi.ch/" TargetMode="External"/><Relationship Id="rId4" Type="http://schemas.openxmlformats.org/officeDocument/2006/relationships/hyperlink" Target="https://linkaztracenedite.cz/" TargetMode="External"/><Relationship Id="rId9" Type="http://schemas.openxmlformats.org/officeDocument/2006/relationships/hyperlink" Target="https://www.opatruj.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129C40-B14E-41E2-9E03-90C0E01165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Začleňování ukrajinských dětí/žáků do českých škol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112CFA3-8046-4882-B77D-4DCA4A453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8048"/>
            <a:ext cx="9144000" cy="949751"/>
          </a:xfrm>
        </p:spPr>
        <p:txBody>
          <a:bodyPr/>
          <a:lstStyle/>
          <a:p>
            <a:r>
              <a:rPr lang="cs-CZ" dirty="0"/>
              <a:t>Mgr. Irena </a:t>
            </a:r>
            <a:r>
              <a:rPr lang="cs-CZ" dirty="0" err="1"/>
              <a:t>Balaban</a:t>
            </a:r>
            <a:r>
              <a:rPr lang="cs-CZ" dirty="0"/>
              <a:t> Cakirpaloglu, Ph.D. </a:t>
            </a:r>
          </a:p>
          <a:p>
            <a:r>
              <a:rPr lang="cs-CZ" dirty="0"/>
              <a:t>28.6.2022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178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13B502-D014-4CB2-B567-E56DC12C7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4000" b="1" dirty="0">
                <a:cs typeface="Calibri Light"/>
              </a:rPr>
              <a:t>Nejpodstatnější problémy se kterými se setkáváme</a:t>
            </a:r>
            <a:endParaRPr lang="cs-CZ" sz="4000" b="1" dirty="0"/>
          </a:p>
        </p:txBody>
      </p:sp>
      <p:graphicFrame>
        <p:nvGraphicFramePr>
          <p:cNvPr id="19" name="Zástupný obsah 2">
            <a:extLst>
              <a:ext uri="{FF2B5EF4-FFF2-40B4-BE49-F238E27FC236}">
                <a16:creationId xmlns:a16="http://schemas.microsoft.com/office/drawing/2014/main" id="{CDF09868-2A3B-5053-FB29-B61DC4FDD5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5596178"/>
              </p:ext>
            </p:extLst>
          </p:nvPr>
        </p:nvGraphicFramePr>
        <p:xfrm>
          <a:off x="3855563" y="640823"/>
          <a:ext cx="7937369" cy="4591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3736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AEC01A-E637-4936-B447-59929BBF7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to bude od září?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9118A4-1BE8-42A8-B0CA-C93B5A508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49" y="1690688"/>
            <a:ext cx="10703351" cy="4486275"/>
          </a:xfrm>
        </p:spPr>
        <p:txBody>
          <a:bodyPr/>
          <a:lstStyle/>
          <a:p>
            <a:r>
              <a:rPr lang="cs-CZ" dirty="0"/>
              <a:t>Lex Ukrajina 2?</a:t>
            </a:r>
          </a:p>
          <a:p>
            <a:r>
              <a:rPr lang="cs-CZ" dirty="0"/>
              <a:t>Navýšení personální podpory díky Šablonám I z OP JAK</a:t>
            </a:r>
          </a:p>
          <a:p>
            <a:r>
              <a:rPr lang="cs-CZ" dirty="0"/>
              <a:t>Ukrajinští asistenti</a:t>
            </a:r>
          </a:p>
          <a:p>
            <a:r>
              <a:rPr lang="cs-CZ" dirty="0"/>
              <a:t>Ukrajinské třídy</a:t>
            </a:r>
          </a:p>
          <a:p>
            <a:r>
              <a:rPr lang="cs-CZ" dirty="0"/>
              <a:t>Nový systém jazykové přípravy i pro SŠ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42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7FF351-26DF-4C9E-A5E8-F4E8E702A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Šablony I z OP JAK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4C5732-B4DB-4671-BDFF-9E19E232B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000" dirty="0"/>
              <a:t>Příloha 2 Přehled šablon a jejich věcný výklad: </a:t>
            </a:r>
          </a:p>
          <a:p>
            <a:pPr marL="0" indent="0">
              <a:buNone/>
            </a:pPr>
            <a:r>
              <a:rPr lang="cs-CZ" sz="2000" dirty="0">
                <a:hlinkClick r:id="rId2"/>
              </a:rPr>
              <a:t>https://opjak.cz/vyzvy/vyzva-c-02_22_002-sablony-pro-ms-a-zs-i/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hlinkClick r:id="rId3"/>
              </a:rPr>
              <a:t>https://opjak.cz/vyzvy/vyzva-c-02_22_003-sablony-pro-ss-a-vos-i/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dirty="0"/>
              <a:t>ŠKOLNÍ ASISTENT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3 děti/žáci ohrožení školním neúspěchem (do úvazku 1,0)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MŠ: činnost chůvy – dvouleté děti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cs-CZ" b="0" i="0" u="sng" dirty="0">
                <a:effectLst/>
                <a:latin typeface="Calibri" panose="020F0502020204030204" pitchFamily="34" charset="0"/>
              </a:rPr>
              <a:t>Kvalifikace: 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jako u pozice asistent pedagoga dle zák. č. 563/2004 Sb. (+ </a:t>
            </a:r>
            <a:r>
              <a:rPr lang="cs-CZ" b="0" i="0" u="none" strike="noStrike" dirty="0" err="1">
                <a:effectLst/>
                <a:latin typeface="Calibri" panose="020F0502020204030204" pitchFamily="34" charset="0"/>
              </a:rPr>
              <a:t>vyhl</a:t>
            </a: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. č. 317/2005 Sb.) 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výjimka: nekvalifikovaný asistent, nutnost získat kvalifikaci do 1 roku od nástupu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2041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9FCE57-6E6C-48E8-B49C-9F0A334EE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9A3CDE-8B20-4964-84DF-1F6BBF2D9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 fontAlgn="base">
              <a:buNone/>
            </a:pPr>
            <a:r>
              <a:rPr lang="cs-CZ" dirty="0">
                <a:latin typeface="Calibri" panose="020F0502020204030204" pitchFamily="34" charset="0"/>
              </a:rPr>
              <a:t>DVOJJAZYČNÝ ŠKOLNÍ ASISTENT</a:t>
            </a:r>
            <a:endParaRPr lang="cs-CZ" b="0" i="0" u="none" strike="noStrike" dirty="0"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1 dítě/žák s OMJ (do úvazku 1,0)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cs-CZ" b="0" i="0" u="sng" dirty="0">
                <a:effectLst/>
                <a:latin typeface="Calibri" panose="020F0502020204030204" pitchFamily="34" charset="0"/>
              </a:rPr>
              <a:t>Kvalifikace: 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jako u pozice asistent pedagoga dle zákona č. 563/2004 Sb. (+ </a:t>
            </a:r>
            <a:r>
              <a:rPr lang="cs-CZ" b="0" i="0" u="none" strike="noStrike" dirty="0" err="1">
                <a:effectLst/>
                <a:latin typeface="Calibri" panose="020F0502020204030204" pitchFamily="34" charset="0"/>
              </a:rPr>
              <a:t>vyhl</a:t>
            </a: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. č. 317/2005 Sb.) + cizí jazyk na komunikativní úrovni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výjimka: nekvalifikovaný asistent, nutnost získat kvalifikaci do 1 roku od nástupu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1895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9FCE57-6E6C-48E8-B49C-9F0A334EE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9A3CDE-8B20-4964-84DF-1F6BBF2D9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 rtl="0" fontAlgn="base">
              <a:buNone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PODPORA DĚTÍ/ŽÁKŮ S OMJ (1 žák / 32 h)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MŠ/ZŠ a SŠ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definice žáka s OMJ v šabloně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podpora prostřednictvím doučování češtiny, částečně i mimo školu  (muzeum, knihovna, výlet), i příprava na  přijímací zkoušky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pro min.  1 žáka s OMJ, lze i individuálně či v odůvodněných případech distančně (printscreen)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aktivita probíhá nad rámec vyučování (včetně prázdnin) během 12 měsíců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Calibri" panose="020F0502020204030204" pitchFamily="34" charset="0"/>
              </a:rPr>
              <a:t>V MŠ a ZŠ nelze zahrnout děti/žáky s OMJ s nárokem na podporu dle vyhlášky č. 14/2005 Sb. a 48/2005, SŠ takové omezení nemá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6509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AE6FA-558C-42DB-B61D-BBEB95C7A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Autofit/>
          </a:bodyPr>
          <a:lstStyle/>
          <a:p>
            <a:r>
              <a:rPr lang="cs-CZ" sz="4000" b="1" dirty="0">
                <a:cs typeface="Calibri Light"/>
              </a:rPr>
              <a:t>Aktuální situace – integrace a vzdělávání dětí/žáků z Ukrajiny</a:t>
            </a:r>
            <a:endParaRPr lang="cs-CZ" sz="40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898A95-D0B0-4C02-AF6E-FDC4FA913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9" y="1782981"/>
            <a:ext cx="4008384" cy="439398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cs typeface="Calibri"/>
              </a:rPr>
              <a:t>odhadem 100-150 tisíc děti z Ukrajiny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cs typeface="Calibri"/>
              </a:rPr>
              <a:t>situace jde 2 směry: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cs typeface="Calibri"/>
              </a:rPr>
              <a:t>začleňování jednotlivců- zde pokud je pravděpodobnost, že dítě zůstane, tak se to řeší klasickým přihlášením do školy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cs typeface="Calibri"/>
              </a:rPr>
              <a:t>začleňování celých skupin žáků- v rámci tzv. adaptačních skupinek (10-15 žáků) - podpora ukrajinského jazyka, výuka českého jazyka, výchovy společně s českými dětmi</a:t>
            </a:r>
          </a:p>
          <a:p>
            <a:pPr marL="0" indent="0">
              <a:buNone/>
            </a:pPr>
            <a:endParaRPr lang="cs-CZ" sz="2000" dirty="0">
              <a:cs typeface="Calibri"/>
            </a:endParaRPr>
          </a:p>
        </p:txBody>
      </p:sp>
      <p:pic>
        <p:nvPicPr>
          <p:cNvPr id="5" name="Picture 4" descr="Čísla a symboly">
            <a:extLst>
              <a:ext uri="{FF2B5EF4-FFF2-40B4-BE49-F238E27FC236}">
                <a16:creationId xmlns:a16="http://schemas.microsoft.com/office/drawing/2014/main" id="{F571CA82-9DEE-CDF9-088C-1BA25366B8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37" r="-2" b="2066"/>
          <a:stretch/>
        </p:blipFill>
        <p:spPr>
          <a:xfrm>
            <a:off x="5295320" y="2202588"/>
            <a:ext cx="6253212" cy="352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4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17FCAE-5E3C-4AF7-80B1-98B4D5240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953" y="163877"/>
            <a:ext cx="10506456" cy="1014984"/>
          </a:xfrm>
        </p:spPr>
        <p:txBody>
          <a:bodyPr anchor="b">
            <a:noAutofit/>
          </a:bodyPr>
          <a:lstStyle/>
          <a:p>
            <a:r>
              <a:rPr lang="cs-CZ" sz="3600" b="1" dirty="0">
                <a:cs typeface="Calibri Light"/>
              </a:rPr>
              <a:t>Možnosti podpory z hlediska legislativy MŠMT/NPI ČR</a:t>
            </a:r>
            <a:endParaRPr lang="cs-CZ" sz="3600" b="1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02728CD-BF95-B7FF-CB8C-6C58E5ACC2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641201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8524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D67180-0338-45FF-B87B-BCC753CD3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1" y="365125"/>
            <a:ext cx="11660957" cy="1325563"/>
          </a:xfrm>
        </p:spPr>
        <p:txBody>
          <a:bodyPr/>
          <a:lstStyle/>
          <a:p>
            <a:r>
              <a:rPr lang="cs-CZ" dirty="0"/>
              <a:t>Dotační výzvy na podporu ukrajinských migrantů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A7A84E-F186-4908-B707-2D10B4BED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71"/>
            <a:ext cx="10515600" cy="4112492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1500" b="1" i="0" u="none" strike="noStrike" dirty="0">
                <a:solidFill>
                  <a:srgbClr val="363636"/>
                </a:solidFill>
                <a:effectLst/>
                <a:latin typeface="Poppins" panose="00000500000000000000" pitchFamily="2" charset="-18"/>
                <a:hlinkClick r:id="rId2"/>
              </a:rPr>
              <a:t>Prázdninové jazykové kurzy</a:t>
            </a:r>
            <a:r>
              <a:rPr lang="cs-CZ" sz="1500" b="0" i="0" u="none" strike="noStrike" dirty="0">
                <a:solidFill>
                  <a:srgbClr val="363636"/>
                </a:solidFill>
                <a:effectLst/>
                <a:latin typeface="Poppins" panose="00000500000000000000" pitchFamily="2" charset="-18"/>
                <a:hlinkClick r:id="rId2"/>
              </a:rPr>
              <a:t> </a:t>
            </a:r>
            <a:r>
              <a:rPr lang="cs-CZ" sz="1500" b="1" i="0" u="none" strike="noStrike" dirty="0">
                <a:solidFill>
                  <a:srgbClr val="363636"/>
                </a:solidFill>
                <a:effectLst/>
                <a:latin typeface="Poppins" panose="00000500000000000000" pitchFamily="2" charset="-18"/>
                <a:hlinkClick r:id="rId2"/>
              </a:rPr>
              <a:t>pro děti cizince</a:t>
            </a:r>
            <a:r>
              <a:rPr lang="cs-CZ" sz="1500" b="0" i="0" u="none" strike="noStrike" dirty="0">
                <a:solidFill>
                  <a:srgbClr val="363636"/>
                </a:solidFill>
                <a:effectLst/>
                <a:latin typeface="Poppins" panose="00000500000000000000" pitchFamily="2" charset="-18"/>
                <a:hlinkClick r:id="rId2"/>
              </a:rPr>
              <a:t> migrující z Ukrajiny 2022</a:t>
            </a:r>
            <a:r>
              <a:rPr lang="cs-CZ" sz="1500" b="0" i="0" dirty="0">
                <a:solidFill>
                  <a:srgbClr val="4A4A4A"/>
                </a:solidFill>
                <a:effectLst/>
                <a:latin typeface="Poppins" panose="00000500000000000000" pitchFamily="2" charset="-18"/>
              </a:rPr>
              <a:t> (1. 6. 2022)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500" b="1" i="0" u="none" strike="noStrike" dirty="0">
                <a:solidFill>
                  <a:srgbClr val="00AAFF"/>
                </a:solidFill>
                <a:effectLst/>
                <a:latin typeface="Poppins" panose="00000500000000000000" pitchFamily="2" charset="-18"/>
                <a:hlinkClick r:id="rId3"/>
              </a:rPr>
              <a:t>2 Vyhlášené výzvy MŠMT</a:t>
            </a:r>
            <a:r>
              <a:rPr lang="cs-CZ" sz="1500" b="0" i="0" dirty="0">
                <a:solidFill>
                  <a:srgbClr val="4A4A4A"/>
                </a:solidFill>
                <a:effectLst/>
                <a:latin typeface="Poppins" panose="00000500000000000000" pitchFamily="2" charset="-18"/>
              </a:rPr>
              <a:t> na podporu: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sz="1500" b="1" i="0" dirty="0">
                <a:solidFill>
                  <a:srgbClr val="363636"/>
                </a:solidFill>
                <a:effectLst/>
                <a:latin typeface="Poppins" panose="00000500000000000000" pitchFamily="2" charset="-18"/>
              </a:rPr>
              <a:t>Adaptačních skupin</a:t>
            </a:r>
            <a:r>
              <a:rPr lang="cs-CZ" sz="1500" b="0" i="0" dirty="0">
                <a:solidFill>
                  <a:srgbClr val="4A4A4A"/>
                </a:solidFill>
                <a:effectLst/>
                <a:latin typeface="Poppins" panose="00000500000000000000" pitchFamily="2" charset="-18"/>
              </a:rPr>
              <a:t> (</a:t>
            </a:r>
            <a:r>
              <a:rPr lang="cs-CZ" sz="1500" b="0" i="0" u="none" strike="noStrike" dirty="0">
                <a:solidFill>
                  <a:srgbClr val="00AAFF"/>
                </a:solidFill>
                <a:effectLst/>
                <a:latin typeface="Poppins" panose="00000500000000000000" pitchFamily="2" charset="-18"/>
                <a:hlinkClick r:id="rId4"/>
              </a:rPr>
              <a:t>Jak zpracovat u výzvy závěrečnou zprávu a finanční vypořádání</a:t>
            </a:r>
            <a:r>
              <a:rPr lang="cs-CZ" sz="1500" b="0" i="0" dirty="0">
                <a:solidFill>
                  <a:srgbClr val="4A4A4A"/>
                </a:solidFill>
                <a:effectLst/>
                <a:latin typeface="Poppins" panose="00000500000000000000" pitchFamily="2" charset="-18"/>
              </a:rPr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sz="1500" b="1" i="0" dirty="0">
                <a:solidFill>
                  <a:srgbClr val="363636"/>
                </a:solidFill>
                <a:effectLst/>
                <a:latin typeface="Poppins" panose="00000500000000000000" pitchFamily="2" charset="-18"/>
              </a:rPr>
              <a:t>Jazykových kurzů</a:t>
            </a:r>
            <a:r>
              <a:rPr lang="cs-CZ" sz="1500" b="0" i="0" dirty="0">
                <a:solidFill>
                  <a:srgbClr val="4A4A4A"/>
                </a:solidFill>
                <a:effectLst/>
                <a:latin typeface="Poppins" panose="00000500000000000000" pitchFamily="2" charset="-18"/>
              </a:rPr>
              <a:t> (</a:t>
            </a:r>
            <a:r>
              <a:rPr lang="cs-CZ" sz="1500" b="0" i="0" u="none" strike="noStrike" dirty="0">
                <a:solidFill>
                  <a:srgbClr val="00AAFF"/>
                </a:solidFill>
                <a:effectLst/>
                <a:latin typeface="Poppins" panose="00000500000000000000" pitchFamily="2" charset="-18"/>
                <a:hlinkClick r:id="rId5"/>
              </a:rPr>
              <a:t>Jak zpracovat u výzvy závěrečnou zprávu a finanční vypořádání</a:t>
            </a:r>
            <a:r>
              <a:rPr lang="cs-CZ" sz="1500" b="0" i="0" dirty="0">
                <a:solidFill>
                  <a:srgbClr val="4A4A4A"/>
                </a:solidFill>
                <a:effectLst/>
                <a:latin typeface="Poppins" panose="00000500000000000000" pitchFamily="2" charset="-18"/>
              </a:rPr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sz="1500" b="0" i="0" dirty="0">
                <a:solidFill>
                  <a:srgbClr val="4A4A4A"/>
                </a:solidFill>
                <a:effectLst/>
                <a:latin typeface="Poppins" panose="00000500000000000000" pitchFamily="2" charset="-18"/>
              </a:rPr>
              <a:t>Informační leták: </a:t>
            </a:r>
            <a:r>
              <a:rPr lang="cs-CZ" sz="1500" b="1" i="0" u="none" strike="noStrike" dirty="0">
                <a:solidFill>
                  <a:srgbClr val="00AAFF"/>
                </a:solidFill>
                <a:effectLst/>
                <a:latin typeface="Poppins" panose="00000500000000000000" pitchFamily="2" charset="-18"/>
                <a:hlinkClick r:id="rId6"/>
              </a:rPr>
              <a:t>Jak na organizaci adaptačních skupin</a:t>
            </a:r>
            <a:r>
              <a:rPr lang="cs-CZ" sz="1500" b="0" i="0" dirty="0">
                <a:solidFill>
                  <a:srgbClr val="4A4A4A"/>
                </a:solidFill>
                <a:effectLst/>
                <a:latin typeface="Poppins" panose="00000500000000000000" pitchFamily="2" charset="-18"/>
              </a:rPr>
              <a:t> (česky) – pro organizátory adaptačních skupin (MŠMT)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756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AEA7EE-B49E-4E78-ADA6-5094CA507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2279024" cy="5431536"/>
          </a:xfrm>
        </p:spPr>
        <p:txBody>
          <a:bodyPr>
            <a:normAutofit/>
          </a:bodyPr>
          <a:lstStyle/>
          <a:p>
            <a:r>
              <a:rPr lang="cs-CZ" sz="3600" dirty="0"/>
              <a:t>Základní kroky k přecházení kulturní a jazykové bariéry</a:t>
            </a:r>
            <a:endParaRPr lang="en-US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2AD667-3AE6-4AA0-BB1B-56B399368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6515" y="75414"/>
            <a:ext cx="8845485" cy="6782585"/>
          </a:xfrm>
        </p:spPr>
        <p:txBody>
          <a:bodyPr anchor="ctr">
            <a:normAutofit/>
          </a:bodyPr>
          <a:lstStyle/>
          <a:p>
            <a:r>
              <a:rPr lang="cs-CZ" sz="1400" dirty="0"/>
              <a:t>Stanovit koordinátora inkluze</a:t>
            </a:r>
          </a:p>
          <a:p>
            <a:r>
              <a:rPr lang="cs-CZ" sz="1400" dirty="0"/>
              <a:t>Vybrat patrona nebo „</a:t>
            </a:r>
            <a:r>
              <a:rPr lang="cs-CZ" sz="1400" dirty="0" err="1"/>
              <a:t>buddy</a:t>
            </a:r>
            <a:r>
              <a:rPr lang="cs-CZ" sz="1400" dirty="0"/>
              <a:t>“ pro žáka</a:t>
            </a:r>
          </a:p>
          <a:p>
            <a:r>
              <a:rPr lang="cs-CZ" sz="1400" dirty="0"/>
              <a:t>Zpočátku využívat jazykové kartičky se základními obraty </a:t>
            </a:r>
          </a:p>
          <a:p>
            <a:r>
              <a:rPr lang="cs-CZ" sz="1400" dirty="0"/>
              <a:t>Vypracovat PLPP, komunikace s PPP (vyšetření žáka)  - ne u  všech ukrajinských žáků!</a:t>
            </a:r>
          </a:p>
          <a:p>
            <a:r>
              <a:rPr lang="cs-CZ" sz="1400" dirty="0"/>
              <a:t>V první fázi rozvoj slovní zásoby, do toho přirozeně zapojit spolužáky</a:t>
            </a:r>
          </a:p>
          <a:p>
            <a:r>
              <a:rPr lang="cs-CZ" sz="1400" dirty="0"/>
              <a:t>Přizpůsobit výklad – jednoduché věty, maximální názornost</a:t>
            </a:r>
          </a:p>
          <a:p>
            <a:r>
              <a:rPr lang="cs-CZ" sz="1400" dirty="0"/>
              <a:t>Názorné pomůcky, výukové postery, obrázkové encyklopedie, grafická vizualizace probíraného učiva, klíčové vizuály </a:t>
            </a:r>
          </a:p>
          <a:p>
            <a:r>
              <a:rPr lang="cs-CZ" sz="1400" dirty="0"/>
              <a:t>Metody aktivní výuky (u žáků, kteří mají alespoň úroveň A2) –brainstorming, myšlenková mapa, I.N.S.E.R.T, čtení s otázkami, viz: kritickelisty.cz</a:t>
            </a:r>
          </a:p>
          <a:p>
            <a:r>
              <a:rPr lang="cs-CZ" sz="1400" dirty="0"/>
              <a:t>Omezit hlasité čtení před třídou</a:t>
            </a:r>
          </a:p>
          <a:p>
            <a:r>
              <a:rPr lang="cs-CZ" sz="1400" dirty="0"/>
              <a:t>Posazení v předních lavicích, v blízkosti patrona</a:t>
            </a:r>
          </a:p>
          <a:p>
            <a:r>
              <a:rPr lang="cs-CZ" sz="1400" dirty="0"/>
              <a:t>Možnost zkrácení zadávaných prací</a:t>
            </a:r>
          </a:p>
          <a:p>
            <a:r>
              <a:rPr lang="cs-CZ" sz="1400" dirty="0"/>
              <a:t>Častější poskytování zpětné vazby</a:t>
            </a:r>
          </a:p>
          <a:p>
            <a:r>
              <a:rPr lang="cs-CZ" sz="1400" dirty="0"/>
              <a:t>Domluvit se dopředu na způsobu ověřování znalostí</a:t>
            </a:r>
          </a:p>
          <a:p>
            <a:r>
              <a:rPr lang="cs-CZ" sz="1400" dirty="0"/>
              <a:t>Možnost používat dvojjazyčný slovník</a:t>
            </a:r>
          </a:p>
          <a:p>
            <a:r>
              <a:rPr lang="cs-CZ" sz="1400" dirty="0"/>
              <a:t>Učit jazyk přímou metodou – přirozenou cestou, gramatiku učit induktivně </a:t>
            </a:r>
          </a:p>
          <a:p>
            <a:r>
              <a:rPr lang="cs-CZ" sz="1400" dirty="0"/>
              <a:t>Klást důraz na správnou výslovnost</a:t>
            </a:r>
          </a:p>
          <a:p>
            <a:r>
              <a:rPr lang="cs-CZ" sz="1400" dirty="0"/>
              <a:t>Nová slova spojovat přímo s předměty a situacemi, ne se slova v mateřském jazyce!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43090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5D6867-1718-4B6F-AA31-660A1D756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37" y="320512"/>
            <a:ext cx="11236750" cy="1008668"/>
          </a:xfrm>
        </p:spPr>
        <p:txBody>
          <a:bodyPr>
            <a:normAutofit/>
          </a:bodyPr>
          <a:lstStyle/>
          <a:p>
            <a:r>
              <a:rPr lang="cs-CZ" sz="4200" b="1" dirty="0">
                <a:cs typeface="Calibri Light"/>
              </a:rPr>
              <a:t>Jak postupovat při začleňování dětí do kolektivu</a:t>
            </a:r>
            <a:endParaRPr lang="cs-CZ" sz="42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617FAE-9676-4F3D-BD95-87EC78F93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291" y="1690688"/>
            <a:ext cx="11947687" cy="5167312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>
              <a:buNone/>
            </a:pPr>
            <a:endParaRPr lang="cs-CZ" sz="1400" dirty="0">
              <a:latin typeface="+mj-lt"/>
              <a:cs typeface="Calibri"/>
            </a:endParaRPr>
          </a:p>
          <a:p>
            <a:pPr marL="0" indent="0">
              <a:buNone/>
            </a:pPr>
            <a:r>
              <a:rPr lang="cs-CZ" sz="1400" dirty="0">
                <a:latin typeface="+mj-lt"/>
                <a:cs typeface="Calibri"/>
              </a:rPr>
              <a:t>Jak překonat jazykovou bariéru?</a:t>
            </a:r>
          </a:p>
          <a:p>
            <a:pPr marL="0" indent="0">
              <a:buNone/>
            </a:pPr>
            <a:endParaRPr lang="cs-CZ" sz="1400" dirty="0">
              <a:latin typeface="+mj-lt"/>
              <a:cs typeface="Calibri"/>
            </a:endParaRPr>
          </a:p>
          <a:p>
            <a:pPr>
              <a:buNone/>
            </a:pPr>
            <a:r>
              <a:rPr lang="cs-CZ" sz="1400" dirty="0">
                <a:latin typeface="+mj-lt"/>
                <a:ea typeface="+mn-lt"/>
                <a:cs typeface="+mn-lt"/>
              </a:rPr>
              <a:t>Základní </a:t>
            </a:r>
            <a:r>
              <a:rPr lang="cs-CZ" sz="1400" dirty="0">
                <a:latin typeface="+mj-lt"/>
                <a:ea typeface="+mn-lt"/>
                <a:cs typeface="+mn-lt"/>
                <a:hlinkClick r:id="rId2"/>
              </a:rPr>
              <a:t>česko-ukrajinský slovníček</a:t>
            </a:r>
            <a:r>
              <a:rPr lang="cs-CZ" sz="1400" dirty="0">
                <a:latin typeface="+mj-lt"/>
                <a:ea typeface="+mn-lt"/>
                <a:cs typeface="+mn-lt"/>
              </a:rPr>
              <a:t> pro různé životní situace včetně školy zpracovala společnost EDUA Group.</a:t>
            </a:r>
            <a:endParaRPr lang="cs-CZ" sz="1400" dirty="0">
              <a:latin typeface="+mj-lt"/>
            </a:endParaRPr>
          </a:p>
          <a:p>
            <a:pPr>
              <a:buNone/>
            </a:pPr>
            <a:r>
              <a:rPr lang="cs-CZ" sz="1400" b="1" dirty="0">
                <a:latin typeface="+mj-lt"/>
                <a:ea typeface="+mn-lt"/>
                <a:cs typeface="+mn-lt"/>
              </a:rPr>
              <a:t>První dny ve třídě s dětmi bez znalosti češtiny</a:t>
            </a:r>
            <a:r>
              <a:rPr lang="cs-CZ" sz="1400" dirty="0">
                <a:latin typeface="+mj-lt"/>
                <a:ea typeface="+mn-lt"/>
                <a:cs typeface="+mn-lt"/>
              </a:rPr>
              <a:t> usnadní metodika NPI </a:t>
            </a:r>
            <a:r>
              <a:rPr lang="cs-CZ" sz="1400" dirty="0">
                <a:latin typeface="+mj-lt"/>
                <a:ea typeface="+mn-lt"/>
                <a:cs typeface="+mn-lt"/>
                <a:hlinkClick r:id="rId3"/>
              </a:rPr>
              <a:t>Krabička první záchrany pro učitele</a:t>
            </a:r>
            <a:r>
              <a:rPr lang="cs-CZ" sz="1400" b="1" dirty="0">
                <a:latin typeface="+mj-lt"/>
                <a:ea typeface="+mn-lt"/>
                <a:cs typeface="+mn-lt"/>
              </a:rPr>
              <a:t>, </a:t>
            </a:r>
            <a:r>
              <a:rPr lang="cs-CZ" sz="1400" dirty="0">
                <a:latin typeface="+mj-lt"/>
                <a:ea typeface="+mn-lt"/>
                <a:cs typeface="+mn-lt"/>
              </a:rPr>
              <a:t>kde naleznete důležité informace a rady.</a:t>
            </a:r>
          </a:p>
          <a:p>
            <a:pPr>
              <a:buNone/>
            </a:pPr>
            <a:r>
              <a:rPr lang="cs-CZ" sz="1400" dirty="0">
                <a:latin typeface="+mj-lt"/>
              </a:rPr>
              <a:t>Nástroje a materiály na podporu výuky češtiny jako druhého jazyka u dětí a žáků cizinců a s OMJ vytvořené v projektu „Společné vzdělávání a podpora škol krok za krokem. Implementace Akčního plánu inkluzivního vzdělávání – metodická podpora“ (APIV A) realizovaném v Národním pedagogickém institutu České republiky (NPI ČR).</a:t>
            </a:r>
          </a:p>
          <a:p>
            <a:pPr>
              <a:buNone/>
            </a:pPr>
            <a:r>
              <a:rPr lang="cs-CZ" sz="1400" dirty="0">
                <a:latin typeface="+mj-lt"/>
              </a:rPr>
              <a:t> </a:t>
            </a:r>
            <a:r>
              <a:rPr lang="cs-CZ" sz="1400" dirty="0">
                <a:latin typeface="+mj-lt"/>
                <a:hlinkClick r:id="rId4"/>
              </a:rPr>
              <a:t>https://cizinci.npi.cz/vystupy-z-projektu-apiv-a/</a:t>
            </a:r>
            <a:endParaRPr lang="cs-CZ" sz="1400" dirty="0">
              <a:latin typeface="+mj-lt"/>
            </a:endParaRPr>
          </a:p>
          <a:p>
            <a:pPr>
              <a:buNone/>
            </a:pPr>
            <a:r>
              <a:rPr lang="cs-CZ" sz="1400" dirty="0">
                <a:latin typeface="+mj-lt"/>
              </a:rPr>
              <a:t>Nová videa ČJ jako cizí jazyk: </a:t>
            </a:r>
            <a:r>
              <a:rPr lang="cs-CZ" sz="1050" b="0" i="0" u="sng" dirty="0">
                <a:solidFill>
                  <a:srgbClr val="07477F"/>
                </a:solidFill>
                <a:effectLst/>
                <a:latin typeface="montserratlight"/>
                <a:hlinkClick r:id="rId5"/>
              </a:rPr>
              <a:t>https://ukrajina.npi.cz/blog/jednoduse-cesky</a:t>
            </a:r>
            <a:endParaRPr lang="cs-CZ" sz="1400" dirty="0">
              <a:latin typeface="+mj-lt"/>
            </a:endParaRPr>
          </a:p>
          <a:p>
            <a:pPr>
              <a:buNone/>
            </a:pPr>
            <a:r>
              <a:rPr lang="cs-CZ" sz="1400" b="1" dirty="0">
                <a:latin typeface="+mj-lt"/>
                <a:ea typeface="+mn-lt"/>
                <a:cs typeface="+mn-lt"/>
              </a:rPr>
              <a:t>Pro výuku češtiny jako druhého jazyka</a:t>
            </a:r>
            <a:r>
              <a:rPr lang="cs-CZ" sz="1400" dirty="0">
                <a:latin typeface="+mj-lt"/>
                <a:ea typeface="+mn-lt"/>
                <a:cs typeface="+mn-lt"/>
              </a:rPr>
              <a:t> a osvojování základních komunikačních dovedností existuje řada materiálů i </a:t>
            </a:r>
            <a:r>
              <a:rPr lang="cs-CZ" sz="1400" dirty="0">
                <a:latin typeface="+mj-lt"/>
                <a:ea typeface="+mn-lt"/>
                <a:cs typeface="+mn-lt"/>
                <a:hlinkClick r:id="rId6"/>
              </a:rPr>
              <a:t>seznam osvědčených učebnic</a:t>
            </a:r>
            <a:r>
              <a:rPr lang="cs-CZ" sz="1400" dirty="0">
                <a:latin typeface="+mj-lt"/>
                <a:ea typeface="+mn-lt"/>
                <a:cs typeface="+mn-lt"/>
              </a:rPr>
              <a:t>.</a:t>
            </a:r>
          </a:p>
          <a:p>
            <a:pPr>
              <a:buNone/>
            </a:pPr>
            <a:r>
              <a:rPr lang="cs-CZ" sz="1400" dirty="0">
                <a:latin typeface="+mj-lt"/>
                <a:ea typeface="+mn-lt"/>
                <a:cs typeface="+mn-lt"/>
              </a:rPr>
              <a:t> Využít je možné také následující materiály a aplikace:</a:t>
            </a:r>
          </a:p>
          <a:p>
            <a:r>
              <a:rPr lang="cs-CZ" sz="1400" dirty="0">
                <a:latin typeface="+mj-lt"/>
                <a:ea typeface="+mn-lt"/>
                <a:cs typeface="+mn-lt"/>
                <a:hlinkClick r:id="rId7"/>
              </a:rPr>
              <a:t>NPI- metodické materiály</a:t>
            </a:r>
            <a:endParaRPr lang="cs-CZ" sz="1400" dirty="0">
              <a:latin typeface="+mj-lt"/>
              <a:ea typeface="+mn-lt"/>
              <a:cs typeface="+mn-lt"/>
            </a:endParaRPr>
          </a:p>
          <a:p>
            <a:r>
              <a:rPr lang="cs-CZ" sz="1400" dirty="0">
                <a:latin typeface="+mj-lt"/>
                <a:ea typeface="+mn-lt"/>
                <a:cs typeface="+mn-lt"/>
              </a:rPr>
              <a:t>https://cestina-pro-cizince.cz/trvaly-pobyt/a1/pro-ucitele/deskriptory-pro-cestinu-jako-druhy-jazyk</a:t>
            </a:r>
          </a:p>
          <a:p>
            <a:r>
              <a:rPr lang="cs-CZ" sz="1400" dirty="0">
                <a:latin typeface="+mj-lt"/>
                <a:hlinkClick r:id="rId8"/>
              </a:rPr>
              <a:t>Materiály na výuku češtiny pro děti z Ukrajiny</a:t>
            </a:r>
            <a:endParaRPr lang="cs-CZ" sz="1400" dirty="0">
              <a:latin typeface="+mj-lt"/>
            </a:endParaRPr>
          </a:p>
          <a:p>
            <a:pPr>
              <a:buFont typeface="Arial"/>
              <a:buChar char="•"/>
            </a:pPr>
            <a:r>
              <a:rPr lang="cs-CZ" sz="1400" dirty="0">
                <a:latin typeface="+mj-lt"/>
                <a:ea typeface="+mn-lt"/>
                <a:cs typeface="+mn-lt"/>
                <a:hlinkClick r:id="rId9"/>
              </a:rPr>
              <a:t>Čeština jako druhý jazyk</a:t>
            </a:r>
            <a:endParaRPr lang="cs-CZ" sz="1400" dirty="0">
              <a:latin typeface="+mj-lt"/>
            </a:endParaRPr>
          </a:p>
          <a:p>
            <a:pPr>
              <a:buFont typeface="Arial"/>
              <a:buChar char="•"/>
            </a:pPr>
            <a:r>
              <a:rPr lang="cs-CZ" sz="1400" dirty="0">
                <a:latin typeface="+mj-lt"/>
                <a:ea typeface="+mn-lt"/>
                <a:cs typeface="+mn-lt"/>
                <a:hlinkClick r:id="rId10"/>
              </a:rPr>
              <a:t>Levou zadní- čeština jako druhý jazyk</a:t>
            </a:r>
            <a:endParaRPr lang="cs-CZ" sz="1400" dirty="0">
              <a:latin typeface="+mj-lt"/>
            </a:endParaRPr>
          </a:p>
          <a:p>
            <a:pPr>
              <a:buFont typeface="Arial"/>
              <a:buChar char="•"/>
            </a:pPr>
            <a:r>
              <a:rPr lang="cs-CZ" sz="1400" dirty="0">
                <a:latin typeface="+mj-lt"/>
                <a:ea typeface="+mn-lt"/>
                <a:cs typeface="+mn-lt"/>
                <a:hlinkClick r:id="rId11"/>
              </a:rPr>
              <a:t>Kurzy češtiny pro cizince</a:t>
            </a:r>
            <a:endParaRPr lang="cs-CZ" sz="1400" dirty="0">
              <a:latin typeface="+mj-lt"/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pl-PL" sz="1400" dirty="0">
                <a:latin typeface="+mj-lt"/>
                <a:hlinkClick r:id="rId12"/>
              </a:rPr>
              <a:t>Aplikace Včelka na procvičování jazyka</a:t>
            </a:r>
            <a:endParaRPr lang="cs-CZ" sz="1400" dirty="0">
              <a:latin typeface="+mj-lt"/>
            </a:endParaRPr>
          </a:p>
          <a:p>
            <a:pPr marL="0" indent="0">
              <a:buNone/>
            </a:pPr>
            <a:r>
              <a:rPr lang="cs-CZ" sz="1400" b="1" dirty="0">
                <a:latin typeface="+mj-lt"/>
                <a:ea typeface="+mn-lt"/>
                <a:cs typeface="+mn-lt"/>
              </a:rPr>
              <a:t>Atraktivní formou výuky češtiny představují mobilní aplikace</a:t>
            </a:r>
            <a:r>
              <a:rPr lang="cs-CZ" sz="1400" dirty="0">
                <a:latin typeface="+mj-lt"/>
                <a:ea typeface="+mn-lt"/>
                <a:cs typeface="+mn-lt"/>
              </a:rPr>
              <a:t>:</a:t>
            </a:r>
            <a:endParaRPr lang="cs-CZ" sz="1400" dirty="0">
              <a:latin typeface="+mj-lt"/>
            </a:endParaRPr>
          </a:p>
          <a:p>
            <a:pPr>
              <a:buFont typeface="Arial"/>
              <a:buChar char="•"/>
            </a:pPr>
            <a:r>
              <a:rPr lang="cs-CZ" sz="1400" dirty="0" err="1">
                <a:latin typeface="+mj-lt"/>
                <a:ea typeface="+mn-lt"/>
                <a:cs typeface="+mn-lt"/>
                <a:hlinkClick r:id="rId13"/>
              </a:rPr>
              <a:t>Memrise</a:t>
            </a:r>
            <a:endParaRPr lang="cs-CZ" sz="1400" dirty="0">
              <a:latin typeface="+mj-lt"/>
            </a:endParaRPr>
          </a:p>
          <a:p>
            <a:pPr>
              <a:buFont typeface="Arial"/>
              <a:buChar char="•"/>
            </a:pPr>
            <a:r>
              <a:rPr lang="cs-CZ" sz="1400" dirty="0" err="1">
                <a:latin typeface="+mj-lt"/>
                <a:ea typeface="+mn-lt"/>
                <a:cs typeface="+mn-lt"/>
                <a:hlinkClick r:id="rId14"/>
              </a:rPr>
              <a:t>Duolingo</a:t>
            </a:r>
            <a:endParaRPr lang="cs-CZ" sz="1400" dirty="0">
              <a:latin typeface="+mj-lt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6448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907CD1-C98F-AE25-EA90-478C47991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Výuka českého jazyka 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548B4-9A21-7054-87D8-BCB88050E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946"/>
            <a:ext cx="10515600" cy="437139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1500" dirty="0">
                <a:ea typeface="+mn-lt"/>
                <a:cs typeface="+mn-lt"/>
                <a:hlinkClick r:id="rId2"/>
              </a:rPr>
              <a:t>https://www.npi.cz/images/ukrajina/Kurikulum_cestiny_jako_druheho_jazyka.pdf</a:t>
            </a:r>
            <a:r>
              <a:rPr lang="cs-CZ" sz="1500" dirty="0">
                <a:ea typeface="+mn-lt"/>
                <a:cs typeface="+mn-lt"/>
              </a:rPr>
              <a:t> (kurikulum pro MŠ, ZŠ)</a:t>
            </a:r>
          </a:p>
          <a:p>
            <a:pPr>
              <a:buClr>
                <a:srgbClr val="7A8EAB"/>
              </a:buClr>
            </a:pPr>
            <a:r>
              <a:rPr lang="cs-CZ" sz="1500" dirty="0">
                <a:ea typeface="+mn-lt"/>
                <a:cs typeface="+mn-lt"/>
                <a:hlinkClick r:id="rId3"/>
              </a:rPr>
              <a:t>https://www.umimecesky.cz/pexeso-cas-mesice-cestina-ukrajinstina-1?source=explicitKC&amp;topic=cviceni-cestina-pro-ukrajinsky-mluvici</a:t>
            </a:r>
            <a:r>
              <a:rPr lang="cs-CZ" sz="1500" dirty="0">
                <a:ea typeface="+mn-lt"/>
                <a:cs typeface="+mn-lt"/>
              </a:rPr>
              <a:t> (webová aplikace Umíme český speciálně pro Ukrajince) </a:t>
            </a:r>
          </a:p>
          <a:p>
            <a:pPr>
              <a:buClr>
                <a:srgbClr val="7A8EAB"/>
              </a:buClr>
            </a:pPr>
            <a:r>
              <a:rPr lang="cs-CZ" sz="1500" dirty="0">
                <a:ea typeface="+mn-lt"/>
                <a:cs typeface="+mn-lt"/>
                <a:hlinkClick r:id="rId4"/>
              </a:rPr>
              <a:t>https://cizinci.npi.cz/wp-content/uploads/2021/10/karty_TISK_i_WEB_FINAL.pdf</a:t>
            </a:r>
            <a:r>
              <a:rPr lang="cs-CZ" sz="1500" dirty="0">
                <a:ea typeface="+mn-lt"/>
                <a:cs typeface="+mn-lt"/>
              </a:rPr>
              <a:t> (praktické karty pro předškoláky)</a:t>
            </a:r>
          </a:p>
          <a:p>
            <a:pPr>
              <a:buClr>
                <a:srgbClr val="7A8EAB"/>
              </a:buClr>
            </a:pPr>
            <a:r>
              <a:rPr lang="cs-CZ" sz="1500" dirty="0">
                <a:ea typeface="+mn-lt"/>
                <a:cs typeface="+mn-lt"/>
                <a:hlinkClick r:id="rId5"/>
              </a:rPr>
              <a:t>https://cizinci.npi.cz/wp-content/uploads/2021/10/publikace_WEB_FINAL.pdf</a:t>
            </a:r>
            <a:r>
              <a:rPr lang="cs-CZ" sz="1500" dirty="0">
                <a:ea typeface="+mn-lt"/>
                <a:cs typeface="+mn-lt"/>
              </a:rPr>
              <a:t> (publikace Hrou k jazykovým dovednostem)</a:t>
            </a:r>
          </a:p>
          <a:p>
            <a:pPr>
              <a:buClr>
                <a:srgbClr val="7A8EAB"/>
              </a:buClr>
            </a:pPr>
            <a:r>
              <a:rPr lang="cs-CZ" sz="1500" dirty="0">
                <a:ea typeface="+mn-lt"/>
                <a:cs typeface="+mn-lt"/>
                <a:hlinkClick r:id="rId6"/>
              </a:rPr>
              <a:t>https://cizinci.npi.cz/materialy-ms-1-a-2-rocnik-zs-do-2-a2/</a:t>
            </a:r>
            <a:r>
              <a:rPr lang="cs-CZ" sz="1500" dirty="0">
                <a:ea typeface="+mn-lt"/>
                <a:cs typeface="+mn-lt"/>
              </a:rPr>
              <a:t> (učebnice, metodiky, mladší školní věk)</a:t>
            </a:r>
          </a:p>
          <a:p>
            <a:pPr>
              <a:buClr>
                <a:srgbClr val="7A8EAB"/>
              </a:buClr>
            </a:pPr>
            <a:r>
              <a:rPr lang="cs-CZ" sz="1500" dirty="0">
                <a:ea typeface="+mn-lt"/>
                <a:cs typeface="+mn-lt"/>
                <a:hlinkClick r:id="rId7"/>
              </a:rPr>
              <a:t>https://cizinci.npi.cz/materialy-3-az-9-rocnik-zs-do-a2</a:t>
            </a:r>
            <a:r>
              <a:rPr lang="cs-CZ" sz="1500" dirty="0">
                <a:ea typeface="+mn-lt"/>
                <a:cs typeface="+mn-lt"/>
              </a:rPr>
              <a:t> (učebnice, metodiky, starší školní věk)</a:t>
            </a:r>
          </a:p>
          <a:p>
            <a:pPr>
              <a:buClr>
                <a:srgbClr val="7A8EAB"/>
              </a:buClr>
            </a:pPr>
            <a:r>
              <a:rPr lang="cs-CZ" sz="1500" dirty="0">
                <a:ea typeface="+mn-lt"/>
                <a:cs typeface="+mn-lt"/>
                <a:hlinkClick r:id="rId8"/>
              </a:rPr>
              <a:t>https://ukrajina.npi.cz/cestina</a:t>
            </a:r>
            <a:r>
              <a:rPr lang="cs-CZ" sz="1500" dirty="0">
                <a:ea typeface="+mn-lt"/>
                <a:cs typeface="+mn-lt"/>
              </a:rPr>
              <a:t> </a:t>
            </a:r>
          </a:p>
          <a:p>
            <a:pPr>
              <a:buClr>
                <a:srgbClr val="7A8EAB"/>
              </a:buClr>
            </a:pPr>
            <a:endParaRPr lang="cs-CZ" sz="1500" dirty="0">
              <a:ea typeface="+mn-lt"/>
              <a:cs typeface="+mn-lt"/>
            </a:endParaRPr>
          </a:p>
          <a:p>
            <a:pPr>
              <a:buClr>
                <a:srgbClr val="7A8EAB"/>
              </a:buClr>
            </a:pPr>
            <a:endParaRPr lang="cs-CZ" sz="1500" dirty="0">
              <a:ea typeface="+mn-lt"/>
              <a:cs typeface="+mn-lt"/>
            </a:endParaRPr>
          </a:p>
          <a:p>
            <a:pPr>
              <a:buClr>
                <a:srgbClr val="7A8EAB"/>
              </a:buClr>
            </a:pPr>
            <a:endParaRPr lang="cs-CZ" sz="1500" dirty="0">
              <a:ea typeface="+mn-lt"/>
              <a:cs typeface="+mn-lt"/>
            </a:endParaRPr>
          </a:p>
          <a:p>
            <a:pPr>
              <a:buClr>
                <a:srgbClr val="7A8EAB"/>
              </a:buClr>
            </a:pPr>
            <a:endParaRPr lang="cs-CZ" sz="15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9131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251B19-0D04-4776-9049-7A673DF0E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Webináře/NPI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72287D-9C05-4C04-B6AB-F3B1C7008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83703"/>
            <a:ext cx="11200439" cy="4457659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https://www.nidv.cz/vzdelavaci-programy?search=priznak:+DC</a:t>
            </a:r>
            <a:endParaRPr lang="cs-CZ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46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9260A8-45AB-DDEE-713E-15D97DD91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8640"/>
            <a:ext cx="4442108" cy="5431536"/>
          </a:xfrm>
        </p:spPr>
        <p:txBody>
          <a:bodyPr>
            <a:normAutofit/>
          </a:bodyPr>
          <a:lstStyle/>
          <a:p>
            <a:br>
              <a:rPr lang="cs-CZ" sz="3000" dirty="0">
                <a:ea typeface="+mj-lt"/>
                <a:cs typeface="+mj-lt"/>
              </a:rPr>
            </a:br>
            <a:br>
              <a:rPr lang="cs-CZ" sz="3000" dirty="0">
                <a:ea typeface="+mj-lt"/>
                <a:cs typeface="+mj-lt"/>
              </a:rPr>
            </a:br>
            <a:r>
              <a:rPr lang="cs-CZ" sz="3000" dirty="0"/>
              <a:t>Psychika dětí/rodičů/pedagogů</a:t>
            </a:r>
          </a:p>
          <a:p>
            <a:endParaRPr lang="cs-CZ" sz="3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68568F-70BD-9739-B7E1-A73528708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8429" y="552091"/>
            <a:ext cx="8229600" cy="61220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cs-CZ" sz="1200" dirty="0"/>
              <a:t>Pravidelná supervizní setkání 2krát týdně: </a:t>
            </a:r>
            <a:r>
              <a:rPr lang="cs-CZ" sz="1200" dirty="0">
                <a:ea typeface="+mn-lt"/>
                <a:cs typeface="+mn-lt"/>
                <a:hlinkClick r:id="rId2"/>
              </a:rPr>
              <a:t>https://ukrajina.npi.cz/blog/pravidelna-supervizni-setkani-pro-pedagogicke-pracovniky</a:t>
            </a:r>
            <a:endParaRPr lang="cs-CZ" sz="12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1200" dirty="0">
                <a:ea typeface="+mn-lt"/>
                <a:cs typeface="+mn-lt"/>
              </a:rPr>
              <a:t>Praktické rady pro duševní hygienu učitelů</a:t>
            </a:r>
          </a:p>
          <a:p>
            <a:pPr marL="0" indent="0">
              <a:buNone/>
            </a:pPr>
            <a:r>
              <a:rPr lang="cs-CZ" sz="1200" dirty="0">
                <a:ea typeface="+mn-lt"/>
                <a:cs typeface="+mn-lt"/>
                <a:hlinkClick r:id="rId3"/>
              </a:rPr>
              <a:t>https://ukrajina.npi.cz/dusevni-klima</a:t>
            </a:r>
            <a:r>
              <a:rPr lang="cs-CZ" sz="1200" dirty="0">
                <a:ea typeface="+mn-lt"/>
                <a:cs typeface="+mn-lt"/>
              </a:rPr>
              <a:t> </a:t>
            </a:r>
          </a:p>
          <a:p>
            <a:pPr>
              <a:buNone/>
            </a:pPr>
            <a:r>
              <a:rPr lang="cs-CZ" sz="1200" dirty="0">
                <a:ea typeface="+mn-lt"/>
                <a:cs typeface="+mn-lt"/>
              </a:rPr>
              <a:t>LINKA PRO RODINU A ŠKOLU</a:t>
            </a:r>
            <a:endParaRPr lang="cs-CZ" sz="1200" dirty="0"/>
          </a:p>
          <a:p>
            <a:pPr>
              <a:buNone/>
            </a:pPr>
            <a:r>
              <a:rPr lang="cs-CZ" sz="1200" dirty="0">
                <a:ea typeface="+mn-lt"/>
                <a:cs typeface="+mn-lt"/>
              </a:rPr>
              <a:t>Pro rodiče, příbuzné, pedagogy i děti. NONSTOP a zdarma </a:t>
            </a:r>
          </a:p>
          <a:p>
            <a:pPr>
              <a:buNone/>
            </a:pPr>
            <a:r>
              <a:rPr lang="cs-CZ" sz="1200" dirty="0">
                <a:ea typeface="+mn-lt"/>
                <a:cs typeface="+mn-lt"/>
              </a:rPr>
              <a:t>Tel.: 116 000</a:t>
            </a:r>
            <a:endParaRPr lang="cs-CZ" sz="1200" dirty="0"/>
          </a:p>
          <a:p>
            <a:pPr>
              <a:buNone/>
            </a:pPr>
            <a:r>
              <a:rPr lang="cs-CZ" sz="1200" u="sng" dirty="0">
                <a:ea typeface="+mn-lt"/>
                <a:cs typeface="+mn-lt"/>
                <a:hlinkClick r:id="rId4"/>
              </a:rPr>
              <a:t>Chatové poradenství</a:t>
            </a:r>
            <a:endParaRPr lang="cs-CZ" sz="1200" dirty="0"/>
          </a:p>
          <a:p>
            <a:pPr>
              <a:buNone/>
            </a:pPr>
            <a:r>
              <a:rPr lang="cs-CZ" sz="1200" dirty="0">
                <a:ea typeface="+mn-lt"/>
                <a:cs typeface="+mn-lt"/>
              </a:rPr>
              <a:t>Web: </a:t>
            </a:r>
            <a:r>
              <a:rPr lang="cs-CZ" sz="1200" u="sng" dirty="0">
                <a:ea typeface="+mn-lt"/>
                <a:cs typeface="+mn-lt"/>
                <a:hlinkClick r:id="rId5"/>
              </a:rPr>
              <a:t>www.linkaztracenedite.cz</a:t>
            </a:r>
            <a:endParaRPr lang="cs-CZ" sz="1200" dirty="0"/>
          </a:p>
          <a:p>
            <a:pPr>
              <a:buNone/>
            </a:pPr>
            <a:r>
              <a:rPr lang="cs-CZ" sz="1200" dirty="0">
                <a:ea typeface="+mn-lt"/>
                <a:cs typeface="+mn-lt"/>
              </a:rPr>
              <a:t>APLIKACE NEPANIKAŘ </a:t>
            </a:r>
            <a:endParaRPr lang="cs-CZ" sz="1200" dirty="0"/>
          </a:p>
          <a:p>
            <a:pPr>
              <a:buNone/>
            </a:pPr>
            <a:r>
              <a:rPr lang="cs-CZ" sz="1200" u="sng" dirty="0">
                <a:ea typeface="+mn-lt"/>
                <a:cs typeface="+mn-lt"/>
                <a:hlinkClick r:id="rId6"/>
              </a:rPr>
              <a:t>https://nepanikar.eu/aplikace-nepanikar/</a:t>
            </a:r>
            <a:r>
              <a:rPr lang="cs-CZ" sz="1200" dirty="0">
                <a:ea typeface="+mn-lt"/>
                <a:cs typeface="+mn-lt"/>
              </a:rPr>
              <a:t> </a:t>
            </a:r>
            <a:endParaRPr lang="cs-CZ" sz="1200" dirty="0"/>
          </a:p>
          <a:p>
            <a:pPr>
              <a:buNone/>
            </a:pPr>
            <a:r>
              <a:rPr lang="cs-CZ" sz="1200" dirty="0">
                <a:ea typeface="+mn-lt"/>
                <a:cs typeface="+mn-lt"/>
              </a:rPr>
              <a:t>TERAPEUTICKÁ LINKA SLUCHATKO (V UKRAJINŠTINĚ)</a:t>
            </a:r>
            <a:endParaRPr lang="cs-CZ" sz="1200" dirty="0"/>
          </a:p>
          <a:p>
            <a:pPr>
              <a:buNone/>
            </a:pPr>
            <a:r>
              <a:rPr lang="cs-CZ" sz="1200" u="sng" dirty="0">
                <a:ea typeface="+mn-lt"/>
                <a:cs typeface="+mn-lt"/>
                <a:hlinkClick r:id="rId7"/>
              </a:rPr>
              <a:t>https://www.linkasluchatko.cz/v-ukrajinstine/</a:t>
            </a:r>
            <a:r>
              <a:rPr lang="cs-CZ" sz="1200" dirty="0">
                <a:ea typeface="+mn-lt"/>
                <a:cs typeface="+mn-lt"/>
              </a:rPr>
              <a:t>  </a:t>
            </a:r>
            <a:endParaRPr lang="cs-CZ" sz="1200" dirty="0"/>
          </a:p>
          <a:p>
            <a:pPr>
              <a:buNone/>
            </a:pPr>
            <a:r>
              <a:rPr lang="cs-CZ" sz="1200" dirty="0">
                <a:ea typeface="+mn-lt"/>
                <a:cs typeface="+mn-lt"/>
              </a:rPr>
              <a:t>ZDARMA TERAPIE V UKRAJINŠTINĚ</a:t>
            </a:r>
            <a:endParaRPr lang="cs-CZ" sz="1200" dirty="0"/>
          </a:p>
          <a:p>
            <a:pPr>
              <a:buNone/>
            </a:pPr>
            <a:r>
              <a:rPr lang="cs-CZ" sz="1200" u="sng" dirty="0">
                <a:ea typeface="+mn-lt"/>
                <a:cs typeface="+mn-lt"/>
                <a:hlinkClick r:id="rId8"/>
              </a:rPr>
              <a:t>https://www.terapie.cz/</a:t>
            </a:r>
            <a:r>
              <a:rPr lang="cs-CZ" sz="1200" dirty="0">
                <a:ea typeface="+mn-lt"/>
                <a:cs typeface="+mn-lt"/>
              </a:rPr>
              <a:t> </a:t>
            </a:r>
            <a:endParaRPr lang="cs-CZ" sz="1200" dirty="0"/>
          </a:p>
          <a:p>
            <a:pPr>
              <a:buNone/>
            </a:pPr>
            <a:r>
              <a:rPr lang="cs-CZ" sz="1200" dirty="0">
                <a:ea typeface="+mn-lt"/>
                <a:cs typeface="+mn-lt"/>
              </a:rPr>
              <a:t>OPATRUJ SE - komplexní web k posilování duševního zdraví, zvládání a odolnosti, zřizuje Národní ústav duševního zdraví </a:t>
            </a:r>
            <a:endParaRPr lang="cs-CZ" sz="1200" dirty="0"/>
          </a:p>
          <a:p>
            <a:pPr>
              <a:buNone/>
            </a:pPr>
            <a:r>
              <a:rPr lang="cs-CZ" sz="1200" u="sng" dirty="0">
                <a:ea typeface="+mn-lt"/>
                <a:cs typeface="+mn-lt"/>
                <a:hlinkClick r:id="rId9"/>
              </a:rPr>
              <a:t>https://www.opatruj.se/</a:t>
            </a:r>
            <a:r>
              <a:rPr lang="cs-CZ" sz="1200" dirty="0">
                <a:ea typeface="+mn-lt"/>
                <a:cs typeface="+mn-lt"/>
              </a:rPr>
              <a:t> - v češtině</a:t>
            </a:r>
            <a:endParaRPr lang="cs-CZ" sz="1200" dirty="0"/>
          </a:p>
          <a:p>
            <a:pPr>
              <a:buNone/>
            </a:pPr>
            <a:r>
              <a:rPr lang="cs-CZ" sz="1200" u="sng" dirty="0">
                <a:ea typeface="+mn-lt"/>
                <a:cs typeface="+mn-lt"/>
                <a:hlinkClick r:id="rId10"/>
              </a:rPr>
              <a:t>https://www.samopomi.ch/</a:t>
            </a:r>
            <a:r>
              <a:rPr lang="cs-CZ" sz="1200" dirty="0">
                <a:ea typeface="+mn-lt"/>
                <a:cs typeface="+mn-lt"/>
              </a:rPr>
              <a:t>  - v ukrajinštině </a:t>
            </a:r>
            <a:endParaRPr lang="cs-CZ" sz="1200" dirty="0"/>
          </a:p>
          <a:p>
            <a:pPr>
              <a:buNone/>
            </a:pPr>
            <a:r>
              <a:rPr lang="cs-CZ" sz="1200" dirty="0">
                <a:ea typeface="+mn-lt"/>
                <a:cs typeface="+mn-lt"/>
                <a:hlinkClick r:id="rId11"/>
              </a:rPr>
              <a:t>www.zapojmevsechny.cz</a:t>
            </a:r>
            <a:r>
              <a:rPr lang="cs-CZ" sz="1200" dirty="0">
                <a:ea typeface="+mn-lt"/>
                <a:cs typeface="+mn-lt"/>
              </a:rPr>
              <a:t> - internetová poradna </a:t>
            </a:r>
            <a:endParaRPr lang="cs-CZ" sz="1200" dirty="0"/>
          </a:p>
          <a:p>
            <a:pPr marL="0" indent="0">
              <a:buNone/>
            </a:pP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7841222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1364</Words>
  <Application>Microsoft Office PowerPoint</Application>
  <PresentationFormat>Širokoúhlá obrazovka</PresentationFormat>
  <Paragraphs>127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montserratlight</vt:lpstr>
      <vt:lpstr>Poppins</vt:lpstr>
      <vt:lpstr>Wingdings</vt:lpstr>
      <vt:lpstr>Motiv Office</vt:lpstr>
      <vt:lpstr>Začleňování ukrajinských dětí/žáků do českých škol</vt:lpstr>
      <vt:lpstr>Aktuální situace – integrace a vzdělávání dětí/žáků z Ukrajiny</vt:lpstr>
      <vt:lpstr>Možnosti podpory z hlediska legislativy MŠMT/NPI ČR</vt:lpstr>
      <vt:lpstr>Dotační výzvy na podporu ukrajinských migrantů</vt:lpstr>
      <vt:lpstr>Základní kroky k přecházení kulturní a jazykové bariéry</vt:lpstr>
      <vt:lpstr>Jak postupovat při začleňování dětí do kolektivu</vt:lpstr>
      <vt:lpstr>Výuka českého jazyka  </vt:lpstr>
      <vt:lpstr>Webináře/NPI</vt:lpstr>
      <vt:lpstr>  Psychika dětí/rodičů/pedagogů </vt:lpstr>
      <vt:lpstr>Nejpodstatnější problémy se kterými se setkáváme</vt:lpstr>
      <vt:lpstr>Jak to bude od září?</vt:lpstr>
      <vt:lpstr>Šablony I z OP JAK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Integrace žáka –cizince do české školy</dc:title>
  <dc:creator>Irena Cakirpaloglu</dc:creator>
  <cp:lastModifiedBy>Irena Cakirpaloglu</cp:lastModifiedBy>
  <cp:revision>6</cp:revision>
  <dcterms:created xsi:type="dcterms:W3CDTF">2022-06-20T06:09:10Z</dcterms:created>
  <dcterms:modified xsi:type="dcterms:W3CDTF">2022-06-27T12:59:14Z</dcterms:modified>
</cp:coreProperties>
</file>