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321" r:id="rId2"/>
    <p:sldId id="322" r:id="rId3"/>
    <p:sldId id="331" r:id="rId4"/>
    <p:sldId id="333" r:id="rId5"/>
    <p:sldId id="339" r:id="rId6"/>
    <p:sldId id="346" r:id="rId7"/>
    <p:sldId id="345" r:id="rId8"/>
    <p:sldId id="343" r:id="rId9"/>
    <p:sldId id="347" r:id="rId10"/>
    <p:sldId id="334" r:id="rId11"/>
    <p:sldId id="344" r:id="rId12"/>
    <p:sldId id="340" r:id="rId13"/>
    <p:sldId id="342" r:id="rId14"/>
    <p:sldId id="348" r:id="rId15"/>
    <p:sldId id="338" r:id="rId16"/>
    <p:sldId id="335" r:id="rId17"/>
    <p:sldId id="349" r:id="rId18"/>
    <p:sldId id="350" r:id="rId19"/>
    <p:sldId id="336" r:id="rId20"/>
    <p:sldId id="351" r:id="rId21"/>
    <p:sldId id="352" r:id="rId22"/>
    <p:sldId id="354" r:id="rId23"/>
    <p:sldId id="356" r:id="rId24"/>
    <p:sldId id="337" r:id="rId25"/>
    <p:sldId id="355" r:id="rId26"/>
    <p:sldId id="358" r:id="rId27"/>
    <p:sldId id="357" r:id="rId28"/>
    <p:sldId id="353" r:id="rId29"/>
    <p:sldId id="330" r:id="rId30"/>
  </p:sldIdLst>
  <p:sldSz cx="9144000" cy="6858000" type="screen4x3"/>
  <p:notesSz cx="6888163" cy="100203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E" initials="VE" lastIdx="1" clrIdx="0">
    <p:extLst>
      <p:ext uri="{19B8F6BF-5375-455C-9EA6-DF929625EA0E}">
        <p15:presenceInfo xmlns:p15="http://schemas.microsoft.com/office/powerpoint/2012/main" userId="V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66FF66"/>
    <a:srgbClr val="FF00FF"/>
    <a:srgbClr val="FFFF66"/>
    <a:srgbClr val="33339A"/>
    <a:srgbClr val="00399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90" autoAdjust="0"/>
    <p:restoredTop sz="94081" autoAdjust="0"/>
  </p:normalViewPr>
  <p:slideViewPr>
    <p:cSldViewPr>
      <p:cViewPr varScale="1">
        <p:scale>
          <a:sx n="78" d="100"/>
          <a:sy n="78" d="100"/>
        </p:scale>
        <p:origin x="171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6" d="100"/>
          <a:sy n="46" d="100"/>
        </p:scale>
        <p:origin x="1958" y="48"/>
      </p:cViewPr>
      <p:guideLst>
        <p:guide orient="horz" pos="3156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5621" cy="501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37" tIns="46218" rIns="92437" bIns="4621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pt-BR"/>
              <a:t>Motivace podřízených a sebe sama</a:t>
            </a:r>
            <a:endParaRPr lang="cs-CZ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0934" y="0"/>
            <a:ext cx="2985621" cy="501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37" tIns="46218" rIns="92437" bIns="4621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51A5424-89BF-456C-9FC6-14A86D7B13E4}" type="datetime1">
              <a:rPr lang="cs-CZ" smtClean="0"/>
              <a:t>14.03.2017</a:t>
            </a:fld>
            <a:endParaRPr lang="cs-CZ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17202"/>
            <a:ext cx="2985621" cy="501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37" tIns="46218" rIns="92437" bIns="4621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0934" y="9517202"/>
            <a:ext cx="2985621" cy="501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37" tIns="46218" rIns="92437" bIns="4621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81F659A-3A83-4222-82DC-7CD082E73E41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5260808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621" cy="501496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l">
              <a:defRPr sz="1200"/>
            </a:lvl1pPr>
          </a:lstStyle>
          <a:p>
            <a:r>
              <a:rPr lang="pt-BR"/>
              <a:t>Motivace podřízených a sebe sama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900934" y="0"/>
            <a:ext cx="2985621" cy="501496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r">
              <a:defRPr sz="1200"/>
            </a:lvl1pPr>
          </a:lstStyle>
          <a:p>
            <a:fld id="{A8999B3E-011E-429F-8DF1-C101FF102339}" type="datetime1">
              <a:rPr lang="cs-CZ" smtClean="0"/>
              <a:t>14.03.2017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1737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37" tIns="46218" rIns="92437" bIns="46218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8495" y="4760204"/>
            <a:ext cx="5511174" cy="4508654"/>
          </a:xfrm>
          <a:prstGeom prst="rect">
            <a:avLst/>
          </a:prstGeom>
        </p:spPr>
        <p:txBody>
          <a:bodyPr vert="horz" lIns="92437" tIns="46218" rIns="92437" bIns="46218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517202"/>
            <a:ext cx="2985621" cy="501496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900934" y="9517202"/>
            <a:ext cx="2985621" cy="501496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r">
              <a:defRPr sz="1200"/>
            </a:lvl1pPr>
          </a:lstStyle>
          <a:p>
            <a:fld id="{81E370F5-B4E7-4487-93A7-546DD10373F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1111450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D48A1-2235-4DA4-BBB2-AB8F78F20209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E0C1142-91CC-4341-ACEA-E76E42DBF697}" type="datetime1">
              <a:rPr lang="cs-CZ" smtClean="0"/>
              <a:t>14.03.2017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pt-BR"/>
              <a:t>Motivace podřízených a sebe sama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70290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E370F5-B4E7-4487-93A7-546DD10373F7}" type="slidenum">
              <a:rPr lang="cs-CZ" smtClean="0"/>
              <a:pPr/>
              <a:t>2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768096B-F95B-4C7E-8E47-7838169D4722}" type="datetime1">
              <a:rPr lang="cs-CZ" smtClean="0"/>
              <a:t>14.03.2017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pt-BR"/>
              <a:t>Motivace podřízených a sebe sama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1805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t-BR"/>
              <a:t>Motivace podřízených a sebe sama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DAF56E3-8DF3-4651-B24D-04BFB3F02E7A}" type="datetime1">
              <a:rPr lang="cs-CZ" smtClean="0"/>
              <a:t>14.03.2017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1E370F5-B4E7-4487-93A7-546DD10373F7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4566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t-BR"/>
              <a:t>Motivace podřízených a sebe sama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7566667-4EE3-46D7-9CC2-D9F4F949AA1C}" type="datetime1">
              <a:rPr lang="cs-CZ" smtClean="0"/>
              <a:t>14.03.2017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1E370F5-B4E7-4487-93A7-546DD10373F7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3173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t-BR"/>
              <a:t>Motivace podřízených a sebe sama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6950DEB-887E-46AA-ACBD-EEF1CCB8C40A}" type="datetime1">
              <a:rPr lang="cs-CZ" smtClean="0"/>
              <a:t>14.03.2017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1E370F5-B4E7-4487-93A7-546DD10373F7}" type="slidenum">
              <a:rPr lang="cs-CZ" smtClean="0"/>
              <a:pPr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161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85800" y="2606675"/>
            <a:ext cx="7772400" cy="1470025"/>
          </a:xfrm>
        </p:spPr>
        <p:txBody>
          <a:bodyPr/>
          <a:lstStyle>
            <a:lvl1pPr>
              <a:defRPr>
                <a:solidFill>
                  <a:srgbClr val="FF9900"/>
                </a:solidFill>
              </a:defRPr>
            </a:lvl1pPr>
          </a:lstStyle>
          <a:p>
            <a:pPr lvl="0"/>
            <a:r>
              <a:rPr lang="cs-CZ" noProof="0" dirty="0"/>
              <a:t>KLEPNUTÍM LZE UPRAVIT STYL PŘEDLOHY NADPISŮ.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92600"/>
            <a:ext cx="6400800" cy="1346200"/>
          </a:xfrm>
        </p:spPr>
        <p:txBody>
          <a:bodyPr/>
          <a:lstStyle>
            <a:lvl1pPr marL="0" indent="0" algn="ctr">
              <a:buFontTx/>
              <a:buNone/>
              <a:defRPr sz="1800">
                <a:solidFill>
                  <a:srgbClr val="33339A"/>
                </a:solidFill>
              </a:defRPr>
            </a:lvl1pPr>
          </a:lstStyle>
          <a:p>
            <a:pPr lvl="0"/>
            <a:r>
              <a:rPr lang="cs-CZ" noProof="0"/>
              <a:t>Klepnutím lze upravit styl předlohy podnadpisů.</a:t>
            </a:r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465E22-6DA8-40C2-845A-49A2034DF504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8439538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29413" y="1196752"/>
            <a:ext cx="2090737" cy="4929411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96752"/>
            <a:ext cx="6119813" cy="4929411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B9E42C-7830-45D5-8278-4E65D08ADBA0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231732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124744"/>
            <a:ext cx="8362950" cy="648072"/>
          </a:xfrm>
        </p:spPr>
        <p:txBody>
          <a:bodyPr/>
          <a:lstStyle>
            <a:lvl1pPr>
              <a:defRPr lang="cs-CZ" sz="3200" b="1" dirty="0" smtClean="0">
                <a:solidFill>
                  <a:srgbClr val="FF99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362950" cy="4209331"/>
          </a:xfrm>
        </p:spPr>
        <p:txBody>
          <a:bodyPr/>
          <a:lstStyle>
            <a:lvl1pPr>
              <a:defRPr sz="2600">
                <a:solidFill>
                  <a:srgbClr val="003994"/>
                </a:solidFill>
              </a:defRPr>
            </a:lvl1pPr>
            <a:lvl2pPr>
              <a:defRPr sz="2600">
                <a:solidFill>
                  <a:srgbClr val="003994"/>
                </a:solidFill>
              </a:defRPr>
            </a:lvl2pPr>
            <a:lvl3pPr>
              <a:defRPr sz="2600">
                <a:solidFill>
                  <a:srgbClr val="003994"/>
                </a:solidFill>
              </a:defRPr>
            </a:lvl3pPr>
            <a:lvl4pPr>
              <a:defRPr sz="2600">
                <a:solidFill>
                  <a:srgbClr val="003994"/>
                </a:solidFill>
              </a:defRPr>
            </a:lvl4pPr>
            <a:lvl5pPr>
              <a:defRPr sz="2600">
                <a:solidFill>
                  <a:srgbClr val="003994"/>
                </a:solidFill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686872" y="63373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DDDC972-7A5F-460E-A5C8-CE6F758C77E9}" type="slidenum">
              <a:rPr lang="cs-CZ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1081267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FF9900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3994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92F95D-EB8A-4C40-8BDD-65E239E169E6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12855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5550" y="1084982"/>
            <a:ext cx="8435181" cy="1166111"/>
          </a:xfrm>
        </p:spPr>
        <p:txBody>
          <a:bodyPr/>
          <a:lstStyle>
            <a:lvl1pPr>
              <a:defRPr>
                <a:solidFill>
                  <a:srgbClr val="FF9900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55551" y="2348880"/>
            <a:ext cx="4144441" cy="3777283"/>
          </a:xfrm>
        </p:spPr>
        <p:txBody>
          <a:bodyPr/>
          <a:lstStyle>
            <a:lvl1pPr>
              <a:defRPr sz="2800">
                <a:solidFill>
                  <a:srgbClr val="003994"/>
                </a:solidFill>
              </a:defRPr>
            </a:lvl1pPr>
            <a:lvl2pPr>
              <a:defRPr sz="2400">
                <a:solidFill>
                  <a:srgbClr val="003994"/>
                </a:solidFill>
              </a:defRPr>
            </a:lvl2pPr>
            <a:lvl3pPr>
              <a:defRPr sz="2000">
                <a:solidFill>
                  <a:srgbClr val="003994"/>
                </a:solidFill>
              </a:defRPr>
            </a:lvl3pPr>
            <a:lvl4pPr>
              <a:defRPr sz="1800">
                <a:solidFill>
                  <a:srgbClr val="003994"/>
                </a:solidFill>
              </a:defRPr>
            </a:lvl4pPr>
            <a:lvl5pPr>
              <a:defRPr sz="1800">
                <a:solidFill>
                  <a:srgbClr val="003994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16016" y="2348880"/>
            <a:ext cx="4105276" cy="3777283"/>
          </a:xfrm>
        </p:spPr>
        <p:txBody>
          <a:bodyPr/>
          <a:lstStyle>
            <a:lvl1pPr>
              <a:defRPr sz="2800">
                <a:solidFill>
                  <a:srgbClr val="003994"/>
                </a:solidFill>
              </a:defRPr>
            </a:lvl1pPr>
            <a:lvl2pPr>
              <a:defRPr sz="2400">
                <a:solidFill>
                  <a:srgbClr val="003994"/>
                </a:solidFill>
              </a:defRPr>
            </a:lvl2pPr>
            <a:lvl3pPr>
              <a:defRPr sz="2000">
                <a:solidFill>
                  <a:srgbClr val="003994"/>
                </a:solidFill>
              </a:defRPr>
            </a:lvl3pPr>
            <a:lvl4pPr>
              <a:defRPr sz="1800">
                <a:solidFill>
                  <a:srgbClr val="003994"/>
                </a:solidFill>
              </a:defRPr>
            </a:lvl4pPr>
            <a:lvl5pPr>
              <a:defRPr sz="1800">
                <a:solidFill>
                  <a:srgbClr val="003994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0D3546-AF14-4080-BF2A-8D89D4873F55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1180090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9636" y="836712"/>
            <a:ext cx="8304212" cy="1143000"/>
          </a:xfrm>
        </p:spPr>
        <p:txBody>
          <a:bodyPr/>
          <a:lstStyle>
            <a:lvl1pPr>
              <a:defRPr>
                <a:solidFill>
                  <a:srgbClr val="FF9900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5536" y="2060848"/>
            <a:ext cx="4040188" cy="742185"/>
          </a:xfrm>
        </p:spPr>
        <p:txBody>
          <a:bodyPr anchor="b"/>
          <a:lstStyle>
            <a:lvl1pPr marL="0" indent="0">
              <a:buNone/>
              <a:defRPr sz="2200" b="1">
                <a:solidFill>
                  <a:srgbClr val="FF99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95536" y="2924944"/>
            <a:ext cx="4040188" cy="3198341"/>
          </a:xfrm>
        </p:spPr>
        <p:txBody>
          <a:bodyPr/>
          <a:lstStyle>
            <a:lvl1pPr>
              <a:defRPr sz="2000">
                <a:solidFill>
                  <a:srgbClr val="003994"/>
                </a:solidFill>
              </a:defRPr>
            </a:lvl1pPr>
            <a:lvl2pPr>
              <a:defRPr sz="2000">
                <a:solidFill>
                  <a:srgbClr val="003994"/>
                </a:solidFill>
              </a:defRPr>
            </a:lvl2pPr>
            <a:lvl3pPr>
              <a:defRPr sz="2000">
                <a:solidFill>
                  <a:srgbClr val="003994"/>
                </a:solidFill>
              </a:defRPr>
            </a:lvl3pPr>
            <a:lvl4pPr>
              <a:defRPr sz="2000">
                <a:solidFill>
                  <a:srgbClr val="003994"/>
                </a:solidFill>
              </a:defRPr>
            </a:lvl4pPr>
            <a:lvl5pPr>
              <a:defRPr sz="2000">
                <a:solidFill>
                  <a:srgbClr val="003994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2073" y="2060848"/>
            <a:ext cx="4041775" cy="742185"/>
          </a:xfrm>
        </p:spPr>
        <p:txBody>
          <a:bodyPr anchor="b"/>
          <a:lstStyle>
            <a:lvl1pPr marL="0" indent="0">
              <a:buNone/>
              <a:defRPr sz="2200" b="1">
                <a:solidFill>
                  <a:srgbClr val="FF99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2073" y="2924944"/>
            <a:ext cx="4041775" cy="3198341"/>
          </a:xfrm>
        </p:spPr>
        <p:txBody>
          <a:bodyPr/>
          <a:lstStyle>
            <a:lvl1pPr>
              <a:defRPr sz="2000">
                <a:solidFill>
                  <a:srgbClr val="003994"/>
                </a:solidFill>
              </a:defRPr>
            </a:lvl1pPr>
            <a:lvl2pPr>
              <a:defRPr sz="2000">
                <a:solidFill>
                  <a:srgbClr val="003994"/>
                </a:solidFill>
              </a:defRPr>
            </a:lvl2pPr>
            <a:lvl3pPr>
              <a:defRPr sz="2000">
                <a:solidFill>
                  <a:srgbClr val="003994"/>
                </a:solidFill>
              </a:defRPr>
            </a:lvl3pPr>
            <a:lvl4pPr>
              <a:defRPr sz="2000">
                <a:solidFill>
                  <a:srgbClr val="003994"/>
                </a:solidFill>
              </a:defRPr>
            </a:lvl4pPr>
            <a:lvl5pPr>
              <a:defRPr sz="2000">
                <a:solidFill>
                  <a:srgbClr val="003994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9650D2-FF2D-41AC-8DC2-F4576C269405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0852627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9900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794F79-407F-4864-BBA1-174EBDEA0C01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639652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A5CD25-D1B8-4953-9B58-F962FB2D490E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651596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9301" y="1225278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rgbClr val="003994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1225278"/>
            <a:ext cx="5111750" cy="4900885"/>
          </a:xfrm>
        </p:spPr>
        <p:txBody>
          <a:bodyPr/>
          <a:lstStyle>
            <a:lvl1pPr>
              <a:defRPr sz="2400">
                <a:solidFill>
                  <a:srgbClr val="003994"/>
                </a:solidFill>
              </a:defRPr>
            </a:lvl1pPr>
            <a:lvl2pPr>
              <a:defRPr sz="2400">
                <a:solidFill>
                  <a:srgbClr val="003994"/>
                </a:solidFill>
              </a:defRPr>
            </a:lvl2pPr>
            <a:lvl3pPr>
              <a:defRPr sz="2400">
                <a:solidFill>
                  <a:srgbClr val="003994"/>
                </a:solidFill>
              </a:defRPr>
            </a:lvl3pPr>
            <a:lvl4pPr>
              <a:defRPr sz="2400">
                <a:solidFill>
                  <a:srgbClr val="003994"/>
                </a:solidFill>
              </a:defRPr>
            </a:lvl4pPr>
            <a:lvl5pPr>
              <a:defRPr sz="2400">
                <a:solidFill>
                  <a:srgbClr val="003994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2492896"/>
            <a:ext cx="3008313" cy="3633267"/>
          </a:xfrm>
        </p:spPr>
        <p:txBody>
          <a:bodyPr/>
          <a:lstStyle>
            <a:lvl1pPr marL="0" indent="0">
              <a:buNone/>
              <a:defRPr sz="1800">
                <a:solidFill>
                  <a:srgbClr val="003994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789B51-9F27-4C55-87EB-BBE9BAAECAB3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9612087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1268759"/>
            <a:ext cx="5486400" cy="345881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1789A2-E847-49BD-A268-0FA3BA2A1762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8574070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8" name="Obrázek 7" descr="mas_sternbersko_powerpoint_podklad.jpg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9" name="Picture 2" descr="http://www.msmt.cz/uploads/OP_VVV/Pravidla_pro_publicitu/logolinky/logolink_MSMT_VVV_hor_barva_cz.jpg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220072" cy="11648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Obrázek 9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1" y="394548"/>
              <a:ext cx="2558683" cy="456451"/>
            </a:xfrm>
            <a:prstGeom prst="rect">
              <a:avLst/>
            </a:prstGeom>
          </p:spPr>
        </p:pic>
        <p:pic>
          <p:nvPicPr>
            <p:cNvPr id="11" name="Obrázek 10" descr="http://mas-sternbersko.cz/data/upload/logo_sternberk.jpg"/>
            <p:cNvPicPr/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0740" y="125205"/>
              <a:ext cx="822325" cy="914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4409" y="1108093"/>
            <a:ext cx="8435181" cy="664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dirty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4409" y="2029910"/>
            <a:ext cx="8465741" cy="4096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513392" y="6481142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3994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2074" y="6481142"/>
            <a:ext cx="584807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3994"/>
                </a:solidFill>
              </a:defRPr>
            </a:lvl1pPr>
          </a:lstStyle>
          <a:p>
            <a:r>
              <a:rPr lang="pt-BR" dirty="0"/>
              <a:t>Zvyšování kvalifikace, ochota učit se novým věcem</a:t>
            </a:r>
            <a:endParaRPr lang="cs-CZ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1954" y="6481142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3994"/>
                </a:solidFill>
              </a:defRPr>
            </a:lvl1pPr>
          </a:lstStyle>
          <a:p>
            <a:fld id="{E36DECC1-B430-41FA-9C5A-3099441D78EA}" type="slidenum">
              <a:rPr lang="cs-CZ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hf hdr="0" dt="0"/>
  <p:txStyles>
    <p:titleStyle>
      <a:lvl1pPr algn="l" rtl="0" fontAlgn="base">
        <a:spcBef>
          <a:spcPct val="0"/>
        </a:spcBef>
        <a:spcAft>
          <a:spcPct val="0"/>
        </a:spcAft>
        <a:defRPr sz="3200" b="1">
          <a:solidFill>
            <a:srgbClr val="FF9900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 b="1">
          <a:solidFill>
            <a:srgbClr val="003994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200" b="1">
          <a:solidFill>
            <a:srgbClr val="003994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200" b="1">
          <a:solidFill>
            <a:srgbClr val="003994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200" b="1">
          <a:solidFill>
            <a:srgbClr val="003994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003994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003994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003994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003994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anose="05000000000000000000" pitchFamily="2" charset="2"/>
        <a:buChar char="ü"/>
        <a:defRPr sz="2400" b="0">
          <a:solidFill>
            <a:srgbClr val="33339A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C000"/>
        </a:buClr>
        <a:buFont typeface="Courier New" panose="02070309020205020404" pitchFamily="49" charset="0"/>
        <a:buChar char="o"/>
        <a:defRPr sz="2400" b="0">
          <a:solidFill>
            <a:srgbClr val="33339A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Char char="•"/>
        <a:defRPr sz="2400" b="0">
          <a:solidFill>
            <a:srgbClr val="33339A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400" b="0">
          <a:solidFill>
            <a:srgbClr val="33339A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rgbClr val="33339A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3994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3994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3994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3994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youtu.be/L17qM8TOFfc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youtube.com/watch?v=hjHnWz3EyHs" TargetMode="Externa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mas_sternbersko_powerpoint_podkla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512" y="3861048"/>
            <a:ext cx="8856984" cy="1346200"/>
          </a:xfrm>
        </p:spPr>
        <p:txBody>
          <a:bodyPr/>
          <a:lstStyle/>
          <a:p>
            <a:endParaRPr lang="cs-CZ" dirty="0"/>
          </a:p>
          <a:p>
            <a:r>
              <a:rPr lang="cs-CZ" sz="2400" b="0" dirty="0" err="1">
                <a:solidFill>
                  <a:schemeClr val="tx1"/>
                </a:solidFill>
              </a:rPr>
              <a:t>reg</a:t>
            </a:r>
            <a:r>
              <a:rPr lang="cs-CZ" sz="2400" b="0" dirty="0">
                <a:solidFill>
                  <a:schemeClr val="tx1"/>
                </a:solidFill>
              </a:rPr>
              <a:t>. číslo: CZ.02.3.68/0.0/0.0/15_005/0000131</a:t>
            </a:r>
          </a:p>
          <a:p>
            <a:endParaRPr lang="cs-CZ" sz="2400" dirty="0">
              <a:solidFill>
                <a:schemeClr val="tx1"/>
              </a:solidFill>
            </a:endParaRPr>
          </a:p>
          <a:p>
            <a:r>
              <a:rPr lang="cs-CZ" sz="2400" dirty="0">
                <a:solidFill>
                  <a:schemeClr val="tx1"/>
                </a:solidFill>
              </a:rPr>
              <a:t>Seminář: </a:t>
            </a:r>
            <a:r>
              <a:rPr lang="pt-BR" sz="2400" dirty="0">
                <a:solidFill>
                  <a:schemeClr val="tx1"/>
                </a:solidFill>
              </a:rPr>
              <a:t>Zvyšování kvalifikace, ochota učit se novým věcem</a:t>
            </a:r>
            <a:endParaRPr lang="cs-CZ" sz="2000" dirty="0">
              <a:solidFill>
                <a:schemeClr val="tx1"/>
              </a:solidFill>
            </a:endParaRPr>
          </a:p>
          <a:p>
            <a:endParaRPr lang="cs-CZ" sz="2000" dirty="0">
              <a:solidFill>
                <a:schemeClr val="tx1"/>
              </a:solidFill>
            </a:endParaRPr>
          </a:p>
          <a:p>
            <a:r>
              <a:rPr lang="cs-CZ" sz="2000" dirty="0">
                <a:solidFill>
                  <a:schemeClr val="tx1"/>
                </a:solidFill>
              </a:rPr>
              <a:t>Šternberk,  14. března 2017</a:t>
            </a:r>
          </a:p>
        </p:txBody>
      </p:sp>
      <p:pic>
        <p:nvPicPr>
          <p:cNvPr id="1026" name="Picture 2" descr="http://www.msmt.cz/uploads/OP_VVV/Pravidla_pro_publicitu/logolinky/logolink_MSMT_VVV_hor_barva_cz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20072" cy="1164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2106580" y="1916832"/>
            <a:ext cx="5022304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sz="3500" b="1" dirty="0"/>
              <a:t>MAP</a:t>
            </a:r>
            <a:br>
              <a:rPr lang="cs-CZ" altLang="cs-CZ" sz="3000" b="1" dirty="0"/>
            </a:br>
            <a:r>
              <a:rPr lang="cs-CZ" altLang="cs-CZ" sz="3000" b="1" dirty="0"/>
              <a:t>Místní akční plán rozvoje vzdělávání v SO ORP Šternberk</a:t>
            </a:r>
            <a:br>
              <a:rPr lang="cs-CZ" altLang="cs-CZ" dirty="0">
                <a:solidFill>
                  <a:srgbClr val="FF9900"/>
                </a:solidFill>
              </a:rPr>
            </a:b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1" y="394548"/>
            <a:ext cx="2558683" cy="456451"/>
          </a:xfrm>
          <a:prstGeom prst="rect">
            <a:avLst/>
          </a:prstGeom>
        </p:spPr>
      </p:pic>
      <p:pic>
        <p:nvPicPr>
          <p:cNvPr id="15" name="Obrázek 14" descr="http://mas-sternbersko.cz/data/upload/logo_sternberk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0740" y="125205"/>
            <a:ext cx="822325" cy="914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857494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645024"/>
            <a:ext cx="7772400" cy="2123951"/>
          </a:xfrm>
        </p:spPr>
        <p:txBody>
          <a:bodyPr/>
          <a:lstStyle/>
          <a:p>
            <a:r>
              <a:rPr lang="cs-CZ" sz="3200" dirty="0"/>
              <a:t>Identifikace aktuálních schopností a dovedností – dovednosti potřebné k práci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2F95D-EB8A-4C40-8BDD-65E239E169E6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3404206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457200" y="1124743"/>
            <a:ext cx="8362950" cy="1012999"/>
          </a:xfrm>
        </p:spPr>
        <p:txBody>
          <a:bodyPr/>
          <a:lstStyle/>
          <a:p>
            <a:r>
              <a:rPr lang="cs-CZ" dirty="0"/>
              <a:t>IDENTIFIKACE AKTUÁLNÍCH SCHOPNOSTÍ A DOVEDNOSTÍ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457200" y="2348880"/>
            <a:ext cx="8362950" cy="3777283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>
                <a:solidFill>
                  <a:srgbClr val="FF9900"/>
                </a:solidFill>
              </a:rPr>
              <a:t>Cvičení č. 3:</a:t>
            </a:r>
          </a:p>
          <a:p>
            <a:r>
              <a:rPr lang="cs-CZ" dirty="0"/>
              <a:t>Co musím umět, abych mohl/a </a:t>
            </a:r>
            <a:br>
              <a:rPr lang="cs-CZ" dirty="0"/>
            </a:br>
            <a:r>
              <a:rPr lang="cs-CZ" dirty="0"/>
              <a:t>pracovat na dané pozici (místě)?</a:t>
            </a:r>
          </a:p>
          <a:p>
            <a:pPr lvl="2"/>
            <a:r>
              <a:rPr lang="cs-CZ" dirty="0"/>
              <a:t>Napište, co všechno musíte umět, abyste mohli vykonávat svoji práci.</a:t>
            </a:r>
          </a:p>
          <a:p>
            <a:pPr lvl="1"/>
            <a:endParaRPr lang="cs-CZ" dirty="0"/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2F95D-EB8A-4C40-8BDD-65E239E169E6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9104224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362950" cy="1080120"/>
          </a:xfrm>
        </p:spPr>
        <p:txBody>
          <a:bodyPr/>
          <a:lstStyle/>
          <a:p>
            <a:r>
              <a:rPr lang="cs-CZ" dirty="0"/>
              <a:t>IDENTIFIKACE AKTUÁLNÍCH SCHOPNOSTÍ A DOVEDNOSTÍ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3239" y="2348880"/>
            <a:ext cx="8362950" cy="3777283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>
                <a:solidFill>
                  <a:srgbClr val="FF9900"/>
                </a:solidFill>
              </a:rPr>
              <a:t>Cvičení č. 4:</a:t>
            </a:r>
          </a:p>
          <a:p>
            <a:r>
              <a:rPr lang="cs-CZ" dirty="0"/>
              <a:t>Kde a jak jsem se naučil/a to, co umím?</a:t>
            </a:r>
          </a:p>
          <a:p>
            <a:pPr lvl="1"/>
            <a:r>
              <a:rPr lang="cs-CZ" dirty="0"/>
              <a:t>Napište, kde a jak jste se naučili to, co umíte (škola, práce, organizované kurzy, samostudium, …)</a:t>
            </a:r>
          </a:p>
          <a:p>
            <a:pPr lvl="1"/>
            <a:r>
              <a:rPr lang="cs-CZ" dirty="0"/>
              <a:t>Jaká forma a způsob …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7548414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9288" y="959157"/>
            <a:ext cx="8362950" cy="648072"/>
          </a:xfrm>
        </p:spPr>
        <p:txBody>
          <a:bodyPr/>
          <a:lstStyle/>
          <a:p>
            <a:r>
              <a:rPr lang="cs-CZ" dirty="0"/>
              <a:t>PRŮBĚH ŽIVOTA A UČENÍ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Zvyšování kvalifikace, ochota učit se novým věcem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CE69-4FFF-4402-8612-99C533FE72CD}" type="slidenum">
              <a:rPr lang="cs-CZ" smtClean="0"/>
              <a:pPr/>
              <a:t>13</a:t>
            </a:fld>
            <a:endParaRPr lang="cs-CZ"/>
          </a:p>
        </p:txBody>
      </p:sp>
      <p:grpSp>
        <p:nvGrpSpPr>
          <p:cNvPr id="13" name="Skupina 12"/>
          <p:cNvGrpSpPr/>
          <p:nvPr/>
        </p:nvGrpSpPr>
        <p:grpSpPr>
          <a:xfrm>
            <a:off x="2795174" y="2602150"/>
            <a:ext cx="2113961" cy="2427402"/>
            <a:chOff x="2017335" y="2464412"/>
            <a:chExt cx="2818615" cy="3236536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7" name="Zaoblený obdélník 6"/>
            <p:cNvSpPr/>
            <p:nvPr/>
          </p:nvSpPr>
          <p:spPr>
            <a:xfrm>
              <a:off x="2017335" y="2464412"/>
              <a:ext cx="2818615" cy="989814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2100" b="1" dirty="0">
                  <a:solidFill>
                    <a:sysClr val="windowText" lastClr="000000"/>
                  </a:solidFill>
                  <a:latin typeface="Roboto light" pitchFamily="2" charset="0"/>
                  <a:ea typeface="Roboto light" pitchFamily="2" charset="0"/>
                </a:rPr>
                <a:t>Volný čas</a:t>
              </a:r>
            </a:p>
          </p:txBody>
        </p:sp>
        <p:sp>
          <p:nvSpPr>
            <p:cNvPr id="8" name="Zaoblený obdélník 7"/>
            <p:cNvSpPr/>
            <p:nvPr/>
          </p:nvSpPr>
          <p:spPr>
            <a:xfrm>
              <a:off x="2017335" y="3587773"/>
              <a:ext cx="2818615" cy="989814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2100" b="1" dirty="0">
                  <a:solidFill>
                    <a:sysClr val="windowText" lastClr="000000"/>
                  </a:solidFill>
                  <a:latin typeface="Roboto light" pitchFamily="2" charset="0"/>
                  <a:ea typeface="Roboto light" pitchFamily="2" charset="0"/>
                </a:rPr>
                <a:t>Práce </a:t>
              </a:r>
            </a:p>
          </p:txBody>
        </p:sp>
        <p:sp>
          <p:nvSpPr>
            <p:cNvPr id="9" name="Zaoblený obdélník 8"/>
            <p:cNvSpPr/>
            <p:nvPr/>
          </p:nvSpPr>
          <p:spPr>
            <a:xfrm>
              <a:off x="2017335" y="4711134"/>
              <a:ext cx="2818615" cy="989814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2100" b="1" dirty="0">
                  <a:solidFill>
                    <a:sysClr val="windowText" lastClr="000000"/>
                  </a:solidFill>
                  <a:latin typeface="Roboto light" pitchFamily="2" charset="0"/>
                  <a:ea typeface="Roboto light" pitchFamily="2" charset="0"/>
                </a:rPr>
                <a:t>Vzdělávání </a:t>
              </a:r>
            </a:p>
          </p:txBody>
        </p:sp>
      </p:grpSp>
      <p:grpSp>
        <p:nvGrpSpPr>
          <p:cNvPr id="14" name="Skupina 13"/>
          <p:cNvGrpSpPr/>
          <p:nvPr/>
        </p:nvGrpSpPr>
        <p:grpSpPr>
          <a:xfrm>
            <a:off x="5580112" y="2491942"/>
            <a:ext cx="2795035" cy="2432117"/>
            <a:chOff x="6793603" y="2464412"/>
            <a:chExt cx="3726713" cy="3242823"/>
          </a:xfrm>
          <a:solidFill>
            <a:srgbClr val="00FF0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0" name="Zaoblený obdélník 9"/>
            <p:cNvSpPr/>
            <p:nvPr/>
          </p:nvSpPr>
          <p:spPr>
            <a:xfrm rot="16200000">
              <a:off x="5723130" y="3534885"/>
              <a:ext cx="3242823" cy="1101877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2100" b="1" dirty="0">
                  <a:solidFill>
                    <a:sysClr val="windowText" lastClr="000000"/>
                  </a:solidFill>
                  <a:latin typeface="Roboto light" pitchFamily="2" charset="0"/>
                  <a:ea typeface="Roboto light" pitchFamily="2" charset="0"/>
                </a:rPr>
                <a:t>Volný čas</a:t>
              </a:r>
            </a:p>
          </p:txBody>
        </p:sp>
        <p:sp>
          <p:nvSpPr>
            <p:cNvPr id="11" name="Zaoblený obdélník 10"/>
            <p:cNvSpPr/>
            <p:nvPr/>
          </p:nvSpPr>
          <p:spPr>
            <a:xfrm rot="16200000">
              <a:off x="7035549" y="3534885"/>
              <a:ext cx="3242821" cy="1101879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2100" b="1" dirty="0">
                  <a:solidFill>
                    <a:sysClr val="windowText" lastClr="000000"/>
                  </a:solidFill>
                  <a:latin typeface="Roboto light" pitchFamily="2" charset="0"/>
                  <a:ea typeface="Roboto light" pitchFamily="2" charset="0"/>
                </a:rPr>
                <a:t>Práce </a:t>
              </a:r>
            </a:p>
          </p:txBody>
        </p:sp>
        <p:sp>
          <p:nvSpPr>
            <p:cNvPr id="12" name="Zaoblený obdélník 11"/>
            <p:cNvSpPr/>
            <p:nvPr/>
          </p:nvSpPr>
          <p:spPr>
            <a:xfrm rot="16200000">
              <a:off x="8347965" y="3534885"/>
              <a:ext cx="3242823" cy="1101878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2100" b="1" dirty="0">
                  <a:solidFill>
                    <a:sysClr val="windowText" lastClr="000000"/>
                  </a:solidFill>
                  <a:latin typeface="Roboto light" pitchFamily="2" charset="0"/>
                  <a:ea typeface="Roboto light" pitchFamily="2" charset="0"/>
                </a:rPr>
                <a:t>Vzdělávání </a:t>
              </a:r>
            </a:p>
          </p:txBody>
        </p:sp>
      </p:grpSp>
      <p:sp>
        <p:nvSpPr>
          <p:cNvPr id="15" name="Šipka nahoru 14"/>
          <p:cNvSpPr/>
          <p:nvPr/>
        </p:nvSpPr>
        <p:spPr>
          <a:xfrm>
            <a:off x="1773916" y="2365064"/>
            <a:ext cx="813062" cy="2685873"/>
          </a:xfrm>
          <a:prstGeom prst="upArrow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232054" y="2632584"/>
            <a:ext cx="1420902" cy="43858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r"/>
            <a:r>
              <a:rPr lang="cs-CZ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oboto light" pitchFamily="2" charset="0"/>
                <a:ea typeface="Roboto light" pitchFamily="2" charset="0"/>
              </a:rPr>
              <a:t>seniorský</a:t>
            </a:r>
          </a:p>
        </p:txBody>
      </p:sp>
      <p:sp>
        <p:nvSpPr>
          <p:cNvPr id="17" name="Obdélník 16"/>
          <p:cNvSpPr/>
          <p:nvPr/>
        </p:nvSpPr>
        <p:spPr>
          <a:xfrm>
            <a:off x="409288" y="3596560"/>
            <a:ext cx="1183657" cy="43858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r"/>
            <a:r>
              <a:rPr lang="cs-CZ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oboto light" pitchFamily="2" charset="0"/>
                <a:ea typeface="Roboto light" pitchFamily="2" charset="0"/>
              </a:rPr>
              <a:t>dospělý</a:t>
            </a:r>
          </a:p>
        </p:txBody>
      </p:sp>
      <p:sp>
        <p:nvSpPr>
          <p:cNvPr id="18" name="Obdélník 17"/>
          <p:cNvSpPr/>
          <p:nvPr/>
        </p:nvSpPr>
        <p:spPr>
          <a:xfrm>
            <a:off x="557837" y="4472201"/>
            <a:ext cx="962443" cy="43858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r"/>
            <a:r>
              <a:rPr lang="cs-CZ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oboto light" pitchFamily="2" charset="0"/>
                <a:ea typeface="Roboto light" pitchFamily="2" charset="0"/>
              </a:rPr>
              <a:t>mladý</a:t>
            </a:r>
          </a:p>
        </p:txBody>
      </p:sp>
      <p:sp>
        <p:nvSpPr>
          <p:cNvPr id="19" name="Obdélník 18"/>
          <p:cNvSpPr/>
          <p:nvPr/>
        </p:nvSpPr>
        <p:spPr>
          <a:xfrm>
            <a:off x="1477948" y="1844824"/>
            <a:ext cx="697948" cy="43858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r"/>
            <a:r>
              <a:rPr lang="cs-CZ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oboto light" pitchFamily="2" charset="0"/>
                <a:ea typeface="Roboto light" pitchFamily="2" charset="0"/>
              </a:rPr>
              <a:t>VĚK</a:t>
            </a:r>
          </a:p>
        </p:txBody>
      </p:sp>
      <p:sp>
        <p:nvSpPr>
          <p:cNvPr id="20" name="Obdélník 19"/>
          <p:cNvSpPr/>
          <p:nvPr/>
        </p:nvSpPr>
        <p:spPr>
          <a:xfrm>
            <a:off x="2532623" y="1867007"/>
            <a:ext cx="2608727" cy="43858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r"/>
            <a:r>
              <a:rPr lang="cs-CZ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oboto light" pitchFamily="2" charset="0"/>
                <a:ea typeface="Roboto light" pitchFamily="2" charset="0"/>
              </a:rPr>
              <a:t>Věk diferencovaný</a:t>
            </a:r>
          </a:p>
        </p:txBody>
      </p:sp>
      <p:sp>
        <p:nvSpPr>
          <p:cNvPr id="21" name="Obdélník 20"/>
          <p:cNvSpPr/>
          <p:nvPr/>
        </p:nvSpPr>
        <p:spPr>
          <a:xfrm>
            <a:off x="5832363" y="1847517"/>
            <a:ext cx="2288127" cy="43858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r"/>
            <a:r>
              <a:rPr lang="cs-CZ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oboto light" pitchFamily="2" charset="0"/>
                <a:ea typeface="Roboto light" pitchFamily="2" charset="0"/>
              </a:rPr>
              <a:t>Věk integrovaný</a:t>
            </a:r>
          </a:p>
        </p:txBody>
      </p:sp>
      <p:sp>
        <p:nvSpPr>
          <p:cNvPr id="3" name="Obdélník 2"/>
          <p:cNvSpPr/>
          <p:nvPr/>
        </p:nvSpPr>
        <p:spPr>
          <a:xfrm>
            <a:off x="856966" y="5258630"/>
            <a:ext cx="769954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3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Jaký způsob vlastního vzdělávání </a:t>
            </a:r>
          </a:p>
          <a:p>
            <a:pPr algn="ctr"/>
            <a:r>
              <a:rPr lang="cs-CZ" sz="3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vám vyhovuje nejvíce?</a:t>
            </a:r>
            <a:endParaRPr lang="cs-CZ" sz="3600" b="1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826699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24743"/>
            <a:ext cx="8362950" cy="868983"/>
          </a:xfrm>
        </p:spPr>
        <p:txBody>
          <a:bodyPr/>
          <a:lstStyle/>
          <a:p>
            <a:r>
              <a:rPr lang="cs-CZ" dirty="0"/>
              <a:t>JAKÉ JSOU MÉ SILNÉ A SLABÉ STRÁNKY?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04864"/>
            <a:ext cx="8362950" cy="3921299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>
                <a:solidFill>
                  <a:srgbClr val="FF9900"/>
                </a:solidFill>
              </a:rPr>
              <a:t>Cvičení č. 5:</a:t>
            </a:r>
          </a:p>
          <a:p>
            <a:r>
              <a:rPr lang="cs-CZ" dirty="0"/>
              <a:t>Pokuste se identifikovat alespoň 4 silné a 4 slabé stránky, které souvisí s vaší profesí.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9865541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5201" y="1142646"/>
            <a:ext cx="8568952" cy="648072"/>
          </a:xfrm>
        </p:spPr>
        <p:txBody>
          <a:bodyPr/>
          <a:lstStyle/>
          <a:p>
            <a:r>
              <a:rPr lang="cs-CZ" sz="2400" dirty="0"/>
              <a:t>PROFESNÍ CÍLE A OČEKÁVÁNÍ V OBLASTI KARIÉRY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15</a:t>
            </a:fld>
            <a:endParaRPr lang="cs-CZ" dirty="0"/>
          </a:p>
        </p:txBody>
      </p:sp>
      <p:grpSp>
        <p:nvGrpSpPr>
          <p:cNvPr id="6" name="Skupina 5"/>
          <p:cNvGrpSpPr/>
          <p:nvPr/>
        </p:nvGrpSpPr>
        <p:grpSpPr>
          <a:xfrm>
            <a:off x="472555" y="2060848"/>
            <a:ext cx="8064896" cy="3600400"/>
            <a:chOff x="539552" y="1412776"/>
            <a:chExt cx="7776864" cy="2952328"/>
          </a:xfrm>
        </p:grpSpPr>
        <p:sp>
          <p:nvSpPr>
            <p:cNvPr id="7" name="Obdélník 6"/>
            <p:cNvSpPr/>
            <p:nvPr/>
          </p:nvSpPr>
          <p:spPr>
            <a:xfrm>
              <a:off x="539552" y="1412776"/>
              <a:ext cx="2016224" cy="1080120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b="1" dirty="0"/>
                <a:t>Co dělám?</a:t>
              </a:r>
            </a:p>
          </p:txBody>
        </p:sp>
        <p:sp>
          <p:nvSpPr>
            <p:cNvPr id="8" name="Obdélník 7"/>
            <p:cNvSpPr/>
            <p:nvPr/>
          </p:nvSpPr>
          <p:spPr>
            <a:xfrm>
              <a:off x="3491880" y="1412776"/>
              <a:ext cx="2016224" cy="1080120"/>
            </a:xfrm>
            <a:prstGeom prst="rect">
              <a:avLst/>
            </a:prstGeom>
            <a:solidFill>
              <a:srgbClr val="00B0F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b="1" dirty="0"/>
                <a:t>Co musím umět?</a:t>
              </a:r>
            </a:p>
            <a:p>
              <a:pPr algn="ctr"/>
              <a:r>
                <a:rPr lang="cs-CZ" sz="1400" b="1" dirty="0"/>
                <a:t>(abych to mohl dělat)</a:t>
              </a:r>
            </a:p>
          </p:txBody>
        </p:sp>
        <p:sp>
          <p:nvSpPr>
            <p:cNvPr id="9" name="Obdélník 8"/>
            <p:cNvSpPr/>
            <p:nvPr/>
          </p:nvSpPr>
          <p:spPr>
            <a:xfrm>
              <a:off x="6300192" y="1412776"/>
              <a:ext cx="2016224" cy="1080120"/>
            </a:xfrm>
            <a:prstGeom prst="rect">
              <a:avLst/>
            </a:prstGeom>
            <a:solidFill>
              <a:srgbClr val="00B05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b="1" dirty="0"/>
                <a:t>Kde jsem se naučil to, co umím?</a:t>
              </a:r>
            </a:p>
          </p:txBody>
        </p:sp>
        <p:sp>
          <p:nvSpPr>
            <p:cNvPr id="10" name="Obdélník 9"/>
            <p:cNvSpPr/>
            <p:nvPr/>
          </p:nvSpPr>
          <p:spPr>
            <a:xfrm>
              <a:off x="539552" y="3284984"/>
              <a:ext cx="3456384" cy="1080120"/>
            </a:xfrm>
            <a:prstGeom prst="rect">
              <a:avLst/>
            </a:prstGeom>
            <a:solidFill>
              <a:srgbClr val="FF00FF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b="1" dirty="0"/>
                <a:t>Jak v práci využívám to, co umím? </a:t>
              </a:r>
              <a:br>
                <a:rPr lang="cs-CZ" b="1" dirty="0"/>
              </a:br>
              <a:r>
                <a:rPr lang="cs-CZ" b="1" dirty="0"/>
                <a:t>(silné a slabé stránky)</a:t>
              </a:r>
            </a:p>
          </p:txBody>
        </p:sp>
        <p:sp>
          <p:nvSpPr>
            <p:cNvPr id="11" name="Obdélník 10"/>
            <p:cNvSpPr/>
            <p:nvPr/>
          </p:nvSpPr>
          <p:spPr>
            <a:xfrm>
              <a:off x="4644008" y="3268588"/>
              <a:ext cx="3672408" cy="1080120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b="1" dirty="0"/>
                <a:t>Co můžu ještě využít, z toho co umím, ve své práci?</a:t>
              </a:r>
            </a:p>
          </p:txBody>
        </p:sp>
        <p:cxnSp>
          <p:nvCxnSpPr>
            <p:cNvPr id="14" name="Pravoúhlá spojnice 13"/>
            <p:cNvCxnSpPr>
              <a:stCxn id="9" idx="3"/>
              <a:endCxn id="10" idx="1"/>
            </p:cNvCxnSpPr>
            <p:nvPr/>
          </p:nvCxnSpPr>
          <p:spPr>
            <a:xfrm flipH="1">
              <a:off x="539552" y="1952836"/>
              <a:ext cx="7776864" cy="1872208"/>
            </a:xfrm>
            <a:prstGeom prst="bentConnector5">
              <a:avLst>
                <a:gd name="adj1" fmla="val -2939"/>
                <a:gd name="adj2" fmla="val 50000"/>
                <a:gd name="adj3" fmla="val 102939"/>
              </a:avLst>
            </a:prstGeom>
            <a:ln w="38100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Šipka doprava 14"/>
            <p:cNvSpPr/>
            <p:nvPr/>
          </p:nvSpPr>
          <p:spPr>
            <a:xfrm>
              <a:off x="2555776" y="1844824"/>
              <a:ext cx="936104" cy="288032"/>
            </a:xfrm>
            <a:prstGeom prst="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600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6" name="Šipka doprava 15"/>
            <p:cNvSpPr/>
            <p:nvPr/>
          </p:nvSpPr>
          <p:spPr>
            <a:xfrm>
              <a:off x="5508104" y="1844824"/>
              <a:ext cx="792088" cy="288032"/>
            </a:xfrm>
            <a:prstGeom prst="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600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7" name="Šipka doprava 16"/>
            <p:cNvSpPr/>
            <p:nvPr/>
          </p:nvSpPr>
          <p:spPr>
            <a:xfrm>
              <a:off x="4000500" y="3664632"/>
              <a:ext cx="643508" cy="288032"/>
            </a:xfrm>
            <a:prstGeom prst="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600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386389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/>
              <a:t>Pracovní rozvoj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2F95D-EB8A-4C40-8BDD-65E239E169E6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036145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V PRÁCI VYUŽÍVÁM TO, CO UMÍM?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>
                <a:solidFill>
                  <a:srgbClr val="FF9900"/>
                </a:solidFill>
              </a:rPr>
              <a:t>Cvičení č. 6:</a:t>
            </a:r>
          </a:p>
          <a:p>
            <a:r>
              <a:rPr lang="cs-CZ" dirty="0"/>
              <a:t>Jaké silné stránky jste využili nebo využíváte nyní ve svém pracovním životě (např. co jste pomocí nich vytvořili, čeho jste dosáhli, …)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2232854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24743"/>
            <a:ext cx="8362950" cy="940991"/>
          </a:xfrm>
        </p:spPr>
        <p:txBody>
          <a:bodyPr/>
          <a:lstStyle/>
          <a:p>
            <a:r>
              <a:rPr lang="cs-CZ" dirty="0"/>
              <a:t>VYUŽITÍ SILNÝCH STRÁNEK </a:t>
            </a:r>
            <a:br>
              <a:rPr lang="cs-CZ" dirty="0"/>
            </a:br>
            <a:r>
              <a:rPr lang="cs-CZ" dirty="0"/>
              <a:t>A DOVEDNOSTÍ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76872"/>
            <a:ext cx="8362950" cy="3849291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>
                <a:solidFill>
                  <a:srgbClr val="FF9900"/>
                </a:solidFill>
              </a:rPr>
              <a:t>Cvičení č. 7:</a:t>
            </a:r>
          </a:p>
          <a:p>
            <a:r>
              <a:rPr lang="cs-CZ" dirty="0"/>
              <a:t>Zamyslete se nad tím, co ještě můžete využít, z toho co umíte, ve své práci? </a:t>
            </a:r>
          </a:p>
          <a:p>
            <a:r>
              <a:rPr lang="cs-CZ" dirty="0"/>
              <a:t>Které silné stránky a dovednosti byste chtěli rozvinout, aby se to pozitivně odrazilo na Vašem pracovním výkonu a v plánování Vašich profesních cílů a očekávání?</a:t>
            </a:r>
          </a:p>
          <a:p>
            <a:pPr lvl="1"/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7481201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3861048"/>
            <a:ext cx="7772400" cy="1362075"/>
          </a:xfrm>
        </p:spPr>
        <p:txBody>
          <a:bodyPr/>
          <a:lstStyle/>
          <a:p>
            <a:pPr lvl="0"/>
            <a:r>
              <a:rPr lang="cs-CZ" dirty="0"/>
              <a:t>Zvládání změn v práci a kariéře – očekávání v oblasti kariéry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2F95D-EB8A-4C40-8BDD-65E239E169E6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2622777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362950" cy="792088"/>
          </a:xfrm>
        </p:spPr>
        <p:txBody>
          <a:bodyPr/>
          <a:lstStyle/>
          <a:p>
            <a:r>
              <a:rPr lang="cs-CZ" dirty="0"/>
              <a:t>OBSAH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362950" cy="4392488"/>
          </a:xfrm>
        </p:spPr>
        <p:txBody>
          <a:bodyPr/>
          <a:lstStyle/>
          <a:p>
            <a:pPr lvl="0"/>
            <a:r>
              <a:rPr lang="cs-CZ" dirty="0"/>
              <a:t>Úvodní aktivizační technika </a:t>
            </a:r>
          </a:p>
          <a:p>
            <a:pPr lvl="0"/>
            <a:r>
              <a:rPr lang="cs-CZ" dirty="0"/>
              <a:t>Profesní cíle a očekávání v oblasti kariéry</a:t>
            </a:r>
          </a:p>
          <a:p>
            <a:pPr lvl="0"/>
            <a:r>
              <a:rPr lang="cs-CZ" dirty="0"/>
              <a:t>Identifikace aktuálních schopností a dovedností – dovednosti potřebné k práci</a:t>
            </a:r>
          </a:p>
          <a:p>
            <a:pPr lvl="0"/>
            <a:r>
              <a:rPr lang="cs-CZ" dirty="0"/>
              <a:t>Pracovní rozvoj</a:t>
            </a:r>
          </a:p>
          <a:p>
            <a:pPr lvl="0"/>
            <a:r>
              <a:rPr lang="cs-CZ" dirty="0"/>
              <a:t>Zvládání změn v práci a kariéře – očekávání v oblasti kariéry</a:t>
            </a:r>
          </a:p>
          <a:p>
            <a:pPr lvl="0"/>
            <a:r>
              <a:rPr lang="cs-CZ" dirty="0"/>
              <a:t>Sestavení vlastního plánu v oblasti kariéry</a:t>
            </a:r>
          </a:p>
          <a:p>
            <a:pPr lvl="0"/>
            <a:r>
              <a:rPr lang="cs-CZ" dirty="0"/>
              <a:t>Závěrečné shrnutí a zpětná vazba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6144730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579296" cy="648072"/>
          </a:xfrm>
        </p:spPr>
        <p:txBody>
          <a:bodyPr/>
          <a:lstStyle/>
          <a:p>
            <a:r>
              <a:rPr lang="pl-PL" dirty="0"/>
              <a:t>ZVLÁDÁNÍ ZMĚN - NEJSME NA TO SAMI </a:t>
            </a:r>
            <a:r>
              <a:rPr lang="pl-PL" dirty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Ano, skutečně nejsme na světě sami – pro náš život jsou velmi důležité pozitivní a kvalitní mezilidské vztahy, které nám jsou pro nás podporou a oporou a mohou být pro nás také zdrojem informací, např. jako pomoc při zvládání pracovních úkolů, ale i běžných životních situací.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704929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ZVLÁDÁNÍ ZMĚN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>
                <a:solidFill>
                  <a:srgbClr val="FF9900"/>
                </a:solidFill>
              </a:rPr>
              <a:t>Cvičení č. 8:</a:t>
            </a:r>
          </a:p>
          <a:p>
            <a:r>
              <a:rPr lang="cs-CZ" sz="2400" dirty="0"/>
              <a:t>Kdo jsou lidé, kteří Vám nabídnou podporu v obtížných životních situacích? S kým jste za posledních 6 měsíců hovořili o povinnostech spojených s vaší prací?</a:t>
            </a:r>
          </a:p>
          <a:p>
            <a:r>
              <a:rPr lang="cs-CZ" sz="2400" dirty="0"/>
              <a:t>O čem jste se bavili a jaký pozitivní vliv měla společná diskuse ba Vaši práci? Podpořilo a pomohlo Vám to, např. v řešení nějaké složité situace?</a:t>
            </a:r>
          </a:p>
          <a:p>
            <a:r>
              <a:rPr lang="cs-CZ" sz="2400" dirty="0"/>
              <a:t>Jakých dalších druhů pomoci nebo informací můžete dosáhnout pomocí spolupráce?</a:t>
            </a:r>
          </a:p>
          <a:p>
            <a:pPr marL="0" indent="0">
              <a:buNone/>
            </a:pPr>
            <a:endParaRPr lang="cs-CZ" sz="2400" b="1" dirty="0">
              <a:solidFill>
                <a:srgbClr val="FF99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043505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MOJE OSOBNÍ SOCIÁLNÍ SÍŤ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>
                <a:solidFill>
                  <a:srgbClr val="FF9900"/>
                </a:solidFill>
              </a:rPr>
              <a:t>Cvičení č. 9:</a:t>
            </a:r>
          </a:p>
          <a:p>
            <a:r>
              <a:rPr lang="cs-CZ" dirty="0">
                <a:solidFill>
                  <a:schemeClr val="tx1"/>
                </a:solidFill>
              </a:rPr>
              <a:t>Doplňte si schéma Vaší osobní sociální sítě:</a:t>
            </a:r>
          </a:p>
          <a:p>
            <a:pPr lvl="1"/>
            <a:r>
              <a:rPr lang="cs-CZ" dirty="0">
                <a:solidFill>
                  <a:srgbClr val="00B050"/>
                </a:solidFill>
              </a:rPr>
              <a:t>Kdo jsou lidé, se kterými se aktuálně bavíte o své práci nebo kteří Vás v souvislosti s Vaší prací podporují? </a:t>
            </a:r>
          </a:p>
          <a:p>
            <a:pPr lvl="1"/>
            <a:r>
              <a:rPr lang="cs-CZ" dirty="0"/>
              <a:t>S kým byste chtěli spolupracovat a jak byste je začlenili do své sociální sítě?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3368496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2203" y="999900"/>
            <a:ext cx="8362950" cy="648072"/>
          </a:xfrm>
        </p:spPr>
        <p:txBody>
          <a:bodyPr/>
          <a:lstStyle/>
          <a:p>
            <a:r>
              <a:rPr lang="cs-CZ" dirty="0"/>
              <a:t>MOJE OSOBNÍ SOCIÁLNÍ SÍŤ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23</a:t>
            </a:fld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9632" y="1628800"/>
            <a:ext cx="6303897" cy="485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257852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3861048"/>
            <a:ext cx="7772400" cy="1362075"/>
          </a:xfrm>
        </p:spPr>
        <p:txBody>
          <a:bodyPr/>
          <a:lstStyle/>
          <a:p>
            <a:pPr lvl="0"/>
            <a:r>
              <a:rPr lang="cs-CZ" dirty="0"/>
              <a:t>Sestavení vlastního plánu v oblasti kariéry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2F95D-EB8A-4C40-8BDD-65E239E169E6}" type="slidenum">
              <a:rPr lang="cs-CZ" smtClean="0"/>
              <a:pPr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0861031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/>
              <a:t>MŮJ PLÁN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>
                <a:solidFill>
                  <a:srgbClr val="FF9900"/>
                </a:solidFill>
              </a:rPr>
              <a:t>Cvičení č. 10:</a:t>
            </a:r>
          </a:p>
          <a:p>
            <a:r>
              <a:rPr lang="cs-CZ" dirty="0"/>
              <a:t>Jakým způsobem si naplánujete aktivity, abyste dosáhl/a svých cílů (osobních, pracovních, …)?</a:t>
            </a:r>
            <a:r>
              <a:rPr lang="cs-CZ" b="1" dirty="0"/>
              <a:t> </a:t>
            </a:r>
          </a:p>
          <a:p>
            <a:pPr lvl="1"/>
            <a:r>
              <a:rPr lang="cs-CZ" dirty="0"/>
              <a:t>Cíle týkající se situace v práci:</a:t>
            </a:r>
          </a:p>
          <a:p>
            <a:pPr lvl="1"/>
            <a:r>
              <a:rPr lang="cs-CZ" dirty="0"/>
              <a:t>Cíle týkající se vzdělávání a osobního rozvoje:</a:t>
            </a:r>
          </a:p>
          <a:p>
            <a:endParaRPr lang="cs-CZ" dirty="0"/>
          </a:p>
          <a:p>
            <a:endParaRPr lang="cs-CZ" dirty="0"/>
          </a:p>
          <a:p>
            <a:pPr marL="0" indent="0" algn="ctr">
              <a:buNone/>
            </a:pPr>
            <a:r>
              <a:rPr lang="cs-CZ" dirty="0"/>
              <a:t>Vždy doplňte konkrétní datum a co vše pro splnění dílčího cíle uděláte.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25</a:t>
            </a:fld>
            <a:endParaRPr lang="cs-CZ" dirty="0"/>
          </a:p>
        </p:txBody>
      </p:sp>
      <p:sp>
        <p:nvSpPr>
          <p:cNvPr id="6" name="Šipka dolů 5"/>
          <p:cNvSpPr/>
          <p:nvPr/>
        </p:nvSpPr>
        <p:spPr>
          <a:xfrm>
            <a:off x="3779912" y="4437112"/>
            <a:ext cx="1944216" cy="648072"/>
          </a:xfrm>
          <a:prstGeom prst="downArrow">
            <a:avLst/>
          </a:prstGeom>
          <a:solidFill>
            <a:srgbClr val="FF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7650741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Zvyšování kvalifikace, ochota učit se novým věcem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CE69-4FFF-4402-8612-99C533FE72CD}" type="slidenum">
              <a:rPr lang="cs-CZ" smtClean="0"/>
              <a:pPr/>
              <a:t>26</a:t>
            </a:fld>
            <a:endParaRPr lang="cs-CZ"/>
          </a:p>
        </p:txBody>
      </p:sp>
      <p:pic>
        <p:nvPicPr>
          <p:cNvPr id="9" name="Obrázek 8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28236" t="19032" r="32031" b="20538"/>
          <a:stretch/>
        </p:blipFill>
        <p:spPr>
          <a:xfrm>
            <a:off x="2411760" y="1963546"/>
            <a:ext cx="4159568" cy="3283255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1435030" y="5412619"/>
            <a:ext cx="6343724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cs-CZ" sz="4050" b="1" dirty="0">
                <a:ln w="0"/>
                <a:solidFill>
                  <a:srgbClr val="FF9900"/>
                </a:solidFill>
                <a:effectLst>
                  <a:reflection blurRad="6350" stA="53000" endA="300" endPos="35500" dir="5400000" sy="-90000" algn="bl" rotWithShape="0"/>
                </a:effectLst>
                <a:latin typeface="Roboto light" pitchFamily="2" charset="0"/>
                <a:ea typeface="Roboto light" pitchFamily="2" charset="0"/>
              </a:rPr>
              <a:t>Jak básníkům chutná život 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61810" y="1278669"/>
            <a:ext cx="9072612" cy="50013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cs-CZ" sz="2800" b="1" cap="all" dirty="0">
                <a:solidFill>
                  <a:srgbClr val="FF9900"/>
                </a:solidFill>
                <a:latin typeface="+mj-lt"/>
                <a:ea typeface="+mj-ea"/>
                <a:cs typeface="+mj-cs"/>
              </a:rPr>
              <a:t>A pak jen samá pozitiva a sociální jistoty …</a:t>
            </a:r>
          </a:p>
        </p:txBody>
      </p:sp>
    </p:spTree>
    <p:extLst>
      <p:ext uri="{BB962C8B-B14F-4D97-AF65-F5344CB8AC3E}">
        <p14:creationId xmlns:p14="http://schemas.microsoft.com/office/powerpoint/2010/main" val="1107633827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V PLÁNU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Vzhledem k tomu, že žijeme v dynamické době, je velmi obvyklé, že změny vnější nebo i vnitřní ovlivňují naše plány.</a:t>
            </a:r>
          </a:p>
          <a:p>
            <a:r>
              <a:rPr lang="cs-CZ" dirty="0"/>
              <a:t>Proto je vhodné čas od času své plány aktualizovat a doplňovat.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2785128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Zvyšování kvalifikace, ochota učit se novým věcem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CE69-4FFF-4402-8612-99C533FE72CD}" type="slidenum">
              <a:rPr lang="cs-CZ" smtClean="0"/>
              <a:pPr/>
              <a:t>28</a:t>
            </a:fld>
            <a:endParaRPr lang="cs-CZ"/>
          </a:p>
        </p:txBody>
      </p:sp>
      <p:pic>
        <p:nvPicPr>
          <p:cNvPr id="5" name="Obrázek 4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19987" t="18579" r="21187" b="22193"/>
          <a:stretch/>
        </p:blipFill>
        <p:spPr>
          <a:xfrm>
            <a:off x="873510" y="2060848"/>
            <a:ext cx="7467600" cy="4057650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1187623" y="1317834"/>
            <a:ext cx="6839373" cy="56169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cs-CZ" sz="3200" b="1" dirty="0">
                <a:solidFill>
                  <a:srgbClr val="FF9900"/>
                </a:solidFill>
                <a:latin typeface="+mj-lt"/>
                <a:ea typeface="+mj-ea"/>
                <a:cs typeface="+mj-cs"/>
              </a:rPr>
              <a:t>NA ZMĚNY NENÍ NIKDY POZDĚ </a:t>
            </a:r>
            <a:r>
              <a:rPr lang="cs-CZ" sz="3200" b="1" dirty="0">
                <a:solidFill>
                  <a:srgbClr val="FF9900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 </a:t>
            </a:r>
            <a:endParaRPr lang="cs-CZ" sz="3200" b="1" dirty="0">
              <a:solidFill>
                <a:srgbClr val="FF99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11895369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645024"/>
            <a:ext cx="7772400" cy="2123951"/>
          </a:xfrm>
        </p:spPr>
        <p:txBody>
          <a:bodyPr/>
          <a:lstStyle/>
          <a:p>
            <a:r>
              <a:rPr lang="cs-CZ" dirty="0"/>
              <a:t>ZÁVĚREČNÉ SHRNUTÍ </a:t>
            </a:r>
            <a:br>
              <a:rPr lang="cs-CZ" dirty="0"/>
            </a:br>
            <a:r>
              <a:rPr lang="cs-CZ" dirty="0"/>
              <a:t>A ZPĚTNÁ VAZBA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2F95D-EB8A-4C40-8BDD-65E239E169E6}" type="slidenum">
              <a:rPr lang="cs-CZ" smtClean="0"/>
              <a:pPr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736013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9378" y="964506"/>
            <a:ext cx="8362950" cy="720080"/>
          </a:xfrm>
        </p:spPr>
        <p:txBody>
          <a:bodyPr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PŘEDSTAVME SE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610834"/>
            <a:ext cx="8892480" cy="4726466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rgbClr val="FF9900"/>
                </a:solidFill>
              </a:rPr>
              <a:t>Ing. Lenka Podmolíková</a:t>
            </a:r>
            <a:endParaRPr lang="cs-CZ" sz="2000" b="1" dirty="0">
              <a:solidFill>
                <a:srgbClr val="FF9900"/>
              </a:solidFill>
            </a:endParaRPr>
          </a:p>
          <a:p>
            <a:r>
              <a:rPr lang="cs-CZ" sz="1800" dirty="0"/>
              <a:t>Krajská ředitelka pro Jihomoravský kraj,</a:t>
            </a:r>
          </a:p>
          <a:p>
            <a:r>
              <a:rPr lang="cs-CZ" sz="1800" dirty="0"/>
              <a:t>Certifikovaná lektorka pro Českou a Slovenskou republiku,</a:t>
            </a:r>
          </a:p>
          <a:p>
            <a:r>
              <a:rPr lang="cs-CZ" sz="1800" dirty="0"/>
              <a:t>Autorizovaný zástupce pro profese: Lektor dalšího vzdělávání (75-001-T), Personalista (62-007-N), Kariérový poradce pro vzdělávací a profesní dráhu </a:t>
            </a:r>
            <a:br>
              <a:rPr lang="cs-CZ" sz="1800" dirty="0"/>
            </a:br>
            <a:r>
              <a:rPr lang="cs-CZ" sz="1800" dirty="0"/>
              <a:t>75-004-R + pro zaměstnanost (75-005-R) + pro ohrožené, rizikové a znevýhodněné skupiny 75-002-R</a:t>
            </a:r>
          </a:p>
          <a:p>
            <a:r>
              <a:rPr lang="cs-CZ" sz="1800" dirty="0"/>
              <a:t>Certifikovaná lektorka programu „</a:t>
            </a:r>
            <a:r>
              <a:rPr lang="cs-CZ" sz="1800" dirty="0" err="1"/>
              <a:t>Towards</a:t>
            </a:r>
            <a:r>
              <a:rPr lang="cs-CZ" sz="1800" dirty="0"/>
              <a:t> </a:t>
            </a:r>
            <a:r>
              <a:rPr lang="cs-CZ" sz="1800" dirty="0" err="1"/>
              <a:t>Successful</a:t>
            </a:r>
            <a:r>
              <a:rPr lang="cs-CZ" sz="1800" dirty="0"/>
              <a:t> Seniority </a:t>
            </a:r>
            <a:r>
              <a:rPr lang="cs-CZ" sz="1800" baseline="30000" dirty="0"/>
              <a:t>TM</a:t>
            </a:r>
            <a:r>
              <a:rPr lang="cs-CZ" sz="1800" dirty="0"/>
              <a:t> peer-</a:t>
            </a:r>
            <a:r>
              <a:rPr lang="cs-CZ" sz="1800" dirty="0" err="1"/>
              <a:t>groups</a:t>
            </a:r>
            <a:r>
              <a:rPr lang="cs-CZ" sz="1800" dirty="0"/>
              <a:t>“ (FIOH)</a:t>
            </a:r>
          </a:p>
          <a:p>
            <a:r>
              <a:rPr lang="cs-CZ" sz="1800" dirty="0"/>
              <a:t>Absolventka FE VUT v Brně a Univerzity Palackého v Olomouci (pedagogika).</a:t>
            </a:r>
          </a:p>
          <a:p>
            <a:r>
              <a:rPr lang="cs-CZ" sz="1800" dirty="0"/>
              <a:t>Praxe v oblasti vzdělávání od roku 1998. Ve firmě se věnuji personalistice a vzdělávání dospělých se zaměřením na vnitrofiremní komunikaci, efektivní komunikaci, motivaci, hodnocení a přípravu lektorů dalšího vzdělávání, včetně přípravy obsahu a metodiky vzdělávacích programů v oblasti vzdělávání dospělých a zpracování výukových materiálů (textů, pracovních listů, …)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229206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Profesní cíle a očekávání v oblasti kariéry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2F95D-EB8A-4C40-8BDD-65E239E169E6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781120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VÝZNAM CÍLŮ V ŽIVOTĚ - 1/2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My všichni si stanovujeme v kariéře i v osobním životě cíle, které ovlivňují to, čeho chceme v životě dosáhnout.</a:t>
            </a:r>
          </a:p>
          <a:p>
            <a:r>
              <a:rPr lang="cs-CZ" dirty="0"/>
              <a:t>Naše cíle ovlivňují naši duševní pohodu a kvalitu života.</a:t>
            </a:r>
          </a:p>
          <a:p>
            <a:endParaRPr lang="cs-CZ" sz="3200" dirty="0"/>
          </a:p>
          <a:p>
            <a:pPr marL="0" indent="0" algn="ctr">
              <a:buNone/>
            </a:pPr>
            <a:r>
              <a:rPr lang="cs-CZ" dirty="0"/>
              <a:t>Měli bychom si stanovit takové cíle, které pro nás budou důležité, ale současně i splnitelné.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6" name="Šipka dolů 5"/>
          <p:cNvSpPr/>
          <p:nvPr/>
        </p:nvSpPr>
        <p:spPr>
          <a:xfrm>
            <a:off x="3635896" y="3861048"/>
            <a:ext cx="1656184" cy="72008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60847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362950" cy="648072"/>
          </a:xfrm>
        </p:spPr>
        <p:txBody>
          <a:bodyPr/>
          <a:lstStyle/>
          <a:p>
            <a:r>
              <a:rPr lang="cs-CZ" dirty="0"/>
              <a:t>VÝZNAM CÍLŮ V ŽIVOTĚ - 2/2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2513" y="1628800"/>
            <a:ext cx="8362950" cy="4209331"/>
          </a:xfrm>
        </p:spPr>
        <p:txBody>
          <a:bodyPr/>
          <a:lstStyle/>
          <a:p>
            <a:r>
              <a:rPr lang="cs-CZ" dirty="0"/>
              <a:t>Ne vždy jsme schopni dosáhnout našich cílů, a to z nejrůznějších důvodů.</a:t>
            </a:r>
          </a:p>
          <a:p>
            <a:r>
              <a:rPr lang="cs-CZ" dirty="0"/>
              <a:t>Někdy se naše cíle průběžně mění, například z důvodu změny naší životní situace.</a:t>
            </a:r>
          </a:p>
          <a:p>
            <a:r>
              <a:rPr lang="cs-CZ" dirty="0"/>
              <a:t>Je-li cesta za dosažením cílů přerušena z důvodů, které jsou mimo naši kontrolu, nebo ztížena vnějšími podmínkami, je dobré naše cíle změnit.</a:t>
            </a:r>
          </a:p>
          <a:p>
            <a:endParaRPr lang="cs-CZ" dirty="0"/>
          </a:p>
          <a:p>
            <a:pPr marL="0" indent="0" algn="ctr">
              <a:buNone/>
            </a:pPr>
            <a:r>
              <a:rPr lang="cs-CZ" dirty="0"/>
              <a:t>Je tedy lepší pozměnit naše směřování nebo stanovit nové, lépe dosažitelné cílem než na něčem pracovat donekonečna bez žádoucího efektu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6" name="Šipka dolů 5"/>
          <p:cNvSpPr/>
          <p:nvPr/>
        </p:nvSpPr>
        <p:spPr>
          <a:xfrm>
            <a:off x="3635896" y="4653136"/>
            <a:ext cx="1656184" cy="50405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7896794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825687"/>
            <a:ext cx="7632848" cy="854968"/>
          </a:xfrm>
        </p:spPr>
        <p:txBody>
          <a:bodyPr/>
          <a:lstStyle/>
          <a:p>
            <a:pPr algn="ctr"/>
            <a:r>
              <a:rPr lang="cs-CZ" dirty="0"/>
              <a:t>JAK STANOVIT CÍLE</a:t>
            </a: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4914716"/>
              </p:ext>
            </p:extLst>
          </p:nvPr>
        </p:nvGraphicFramePr>
        <p:xfrm>
          <a:off x="1403648" y="1547664"/>
          <a:ext cx="7174560" cy="468130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717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71210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Cíle mají být </a:t>
                      </a:r>
                      <a:r>
                        <a:rPr lang="cs-CZ" sz="20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specifické</a:t>
                      </a:r>
                      <a:r>
                        <a:rPr lang="cs-CZ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konkrétní v množství, kvalitě a čase. Mělo by být jasné, čeho se cíl týká, co od něj</a:t>
                      </a:r>
                      <a:r>
                        <a:rPr lang="cs-CZ" sz="20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očekávám, …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3917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Cíle mají být opatřeny </a:t>
                      </a:r>
                      <a:r>
                        <a:rPr lang="cs-CZ" sz="20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měřitelnými</a:t>
                      </a:r>
                      <a:r>
                        <a:rPr lang="cs-C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parametry, podle nichž lze rozpoznat, zda bylo cíle dosaženo.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3917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Cíle mají být </a:t>
                      </a:r>
                      <a:r>
                        <a:rPr lang="cs-CZ" sz="20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akceptovatelné</a:t>
                      </a:r>
                      <a:r>
                        <a:rPr lang="cs-C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S cílem</a:t>
                      </a:r>
                      <a:r>
                        <a:rPr lang="cs-CZ" sz="20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musím </a:t>
                      </a:r>
                      <a:r>
                        <a:rPr lang="cs-C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souhlasit</a:t>
                      </a:r>
                      <a:r>
                        <a:rPr lang="cs-CZ" sz="20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přijmout ho za svůj</a:t>
                      </a:r>
                      <a:r>
                        <a:rPr lang="cs-C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3917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Cíle mají být </a:t>
                      </a:r>
                      <a:r>
                        <a:rPr lang="cs-CZ" sz="20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realistické</a:t>
                      </a:r>
                      <a:r>
                        <a:rPr lang="cs-C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dosažitelné s použitím možných zdrojů</a:t>
                      </a:r>
                      <a:r>
                        <a:rPr lang="cs-CZ" sz="20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(materiálních, fyzických, časových, …)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78339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Cíle mají být </a:t>
                      </a:r>
                      <a:r>
                        <a:rPr lang="cs-CZ" sz="20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termínované</a:t>
                      </a:r>
                      <a:r>
                        <a:rPr lang="cs-C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Je možno sledovat jejich postupné plnění, mělo by existovat kritérium pro sledování jejich plnění, např. v čase.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Zvyšování kvalifikace, ochota učit se novým věcem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7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284248" y="1519983"/>
            <a:ext cx="877163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6000" b="1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S</a:t>
            </a:r>
          </a:p>
          <a:p>
            <a:pPr algn="ctr"/>
            <a:r>
              <a:rPr lang="cs-CZ" sz="6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M</a:t>
            </a:r>
          </a:p>
          <a:p>
            <a:pPr algn="ctr"/>
            <a:r>
              <a:rPr lang="cs-CZ" sz="6000" b="1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A</a:t>
            </a:r>
          </a:p>
          <a:p>
            <a:pPr algn="ctr"/>
            <a:r>
              <a:rPr lang="cs-CZ" sz="6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R</a:t>
            </a:r>
          </a:p>
          <a:p>
            <a:pPr algn="ctr"/>
            <a:r>
              <a:rPr lang="cs-CZ" sz="6000" b="1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397602110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9179" y="1009438"/>
            <a:ext cx="8362950" cy="1085007"/>
          </a:xfrm>
        </p:spPr>
        <p:txBody>
          <a:bodyPr/>
          <a:lstStyle/>
          <a:p>
            <a:r>
              <a:rPr lang="cs-CZ" dirty="0"/>
              <a:t>PROFESNÍ CÍLE A OČEKÁVÁNÍ </a:t>
            </a:r>
            <a:br>
              <a:rPr lang="cs-CZ" dirty="0"/>
            </a:br>
            <a:r>
              <a:rPr lang="cs-CZ" dirty="0"/>
              <a:t>V OBLASTI KARIÉRY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5275" y="2239971"/>
            <a:ext cx="8686800" cy="3916413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>
                <a:solidFill>
                  <a:srgbClr val="FF9900"/>
                </a:solidFill>
              </a:rPr>
              <a:t>Cvičení č. 1:</a:t>
            </a:r>
          </a:p>
          <a:p>
            <a:r>
              <a:rPr lang="cs-CZ" dirty="0"/>
              <a:t> </a:t>
            </a:r>
            <a:r>
              <a:rPr lang="cs-CZ" b="1" dirty="0"/>
              <a:t>Jaká jsou moje očekávání v oblasti kariéry?</a:t>
            </a:r>
          </a:p>
          <a:p>
            <a:pPr lvl="1"/>
            <a:r>
              <a:rPr lang="cs-CZ" dirty="0"/>
              <a:t>Krátkodobé plány (do 1 roku)</a:t>
            </a:r>
          </a:p>
          <a:p>
            <a:pPr lvl="1"/>
            <a:r>
              <a:rPr lang="cs-CZ" dirty="0"/>
              <a:t>Dlouhodobé plány (1 rok, 2 roky, 5 let, ...)</a:t>
            </a:r>
          </a:p>
          <a:p>
            <a:pPr lvl="1"/>
            <a:endParaRPr lang="cs-CZ" dirty="0"/>
          </a:p>
          <a:p>
            <a:pPr lvl="1"/>
            <a:r>
              <a:rPr lang="cs-CZ" i="1" dirty="0"/>
              <a:t>Jaká práce vás naplňuje, uspokojuje, …</a:t>
            </a:r>
          </a:p>
          <a:p>
            <a:pPr lvl="1"/>
            <a:r>
              <a:rPr lang="cs-CZ" i="1" dirty="0"/>
              <a:t>Jaké máte očekávání v souvislosti mezi rovnováhou mezi prací a vaším osobním životem …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9381661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JSOU MOJE CÍLE (CÍL) SMART?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>
                <a:solidFill>
                  <a:srgbClr val="FF9900"/>
                </a:solidFill>
              </a:rPr>
              <a:t>Cvičení č. 2:</a:t>
            </a:r>
          </a:p>
          <a:p>
            <a:r>
              <a:rPr lang="cs-CZ" dirty="0"/>
              <a:t>Vyberte si jeden profesní cíl a pokuste se jej rozepsat pomocí metody SMART.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Zvyšování kvalifikace, ochota učit se novým věcem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13483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MAS</Template>
  <TotalTime>7141</TotalTime>
  <Words>1133</Words>
  <Application>Microsoft Office PowerPoint</Application>
  <PresentationFormat>Předvádění na obrazovce (4:3)</PresentationFormat>
  <Paragraphs>201</Paragraphs>
  <Slides>29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6" baseType="lpstr">
      <vt:lpstr>Arial</vt:lpstr>
      <vt:lpstr>Calibri</vt:lpstr>
      <vt:lpstr>Courier New</vt:lpstr>
      <vt:lpstr>Roboto light</vt:lpstr>
      <vt:lpstr>Times New Roman</vt:lpstr>
      <vt:lpstr>Wingdings</vt:lpstr>
      <vt:lpstr>Výchozí návrh</vt:lpstr>
      <vt:lpstr>Prezentace aplikace PowerPoint</vt:lpstr>
      <vt:lpstr>OBSAH SEMINÁŘE</vt:lpstr>
      <vt:lpstr>PŘEDSTAVME SE</vt:lpstr>
      <vt:lpstr>Profesní cíle a očekávání v oblasti kariéry</vt:lpstr>
      <vt:lpstr>VÝZNAM CÍLŮ V ŽIVOTĚ - 1/2</vt:lpstr>
      <vt:lpstr>VÝZNAM CÍLŮ V ŽIVOTĚ - 2/2</vt:lpstr>
      <vt:lpstr>JAK STANOVIT CÍLE</vt:lpstr>
      <vt:lpstr>PROFESNÍ CÍLE A OČEKÁVÁNÍ  V OBLASTI KARIÉRY</vt:lpstr>
      <vt:lpstr>JSOU MOJE CÍLE (CÍL) SMART?</vt:lpstr>
      <vt:lpstr>Identifikace aktuálních schopností a dovedností – dovednosti potřebné k práci</vt:lpstr>
      <vt:lpstr>IDENTIFIKACE AKTUÁLNÍCH SCHOPNOSTÍ A DOVEDNOSTÍ</vt:lpstr>
      <vt:lpstr>IDENTIFIKACE AKTUÁLNÍCH SCHOPNOSTÍ A DOVEDNOSTÍ</vt:lpstr>
      <vt:lpstr>PRŮBĚH ŽIVOTA A UČENÍ</vt:lpstr>
      <vt:lpstr>JAKÉ JSOU MÉ SILNÉ A SLABÉ STRÁNKY?</vt:lpstr>
      <vt:lpstr>PROFESNÍ CÍLE A OČEKÁVÁNÍ V OBLASTI KARIÉRY</vt:lpstr>
      <vt:lpstr>Pracovní rozvoj</vt:lpstr>
      <vt:lpstr>JAK V PRÁCI VYUŽÍVÁM TO, CO UMÍM?</vt:lpstr>
      <vt:lpstr>VYUŽITÍ SILNÝCH STRÁNEK  A DOVEDNOSTÍ</vt:lpstr>
      <vt:lpstr>Zvládání změn v práci a kariéře – očekávání v oblasti kariéry</vt:lpstr>
      <vt:lpstr>ZVLÁDÁNÍ ZMĚN - NEJSME NA TO SAMI </vt:lpstr>
      <vt:lpstr>ZVLÁDÁNÍ ZMĚN</vt:lpstr>
      <vt:lpstr>MOJE OSOBNÍ SOCIÁLNÍ SÍŤ</vt:lpstr>
      <vt:lpstr>MOJE OSOBNÍ SOCIÁLNÍ SÍŤ</vt:lpstr>
      <vt:lpstr>Sestavení vlastního plánu v oblasti kariéry</vt:lpstr>
      <vt:lpstr>MŮJ PLÁN</vt:lpstr>
      <vt:lpstr>Prezentace aplikace PowerPoint</vt:lpstr>
      <vt:lpstr>ZMĚNY V PLÁNU</vt:lpstr>
      <vt:lpstr>Prezentace aplikace PowerPoint</vt:lpstr>
      <vt:lpstr>ZÁVĚREČNÉ SHRNUTÍ  A ZPĚTNÁ VAZBA</vt:lpstr>
    </vt:vector>
  </TitlesOfParts>
  <Company>KÚOK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Zíkání přirozené autority</dc:title>
  <dc:creator>uživatel</dc:creator>
  <cp:lastModifiedBy>Machowska Veronika</cp:lastModifiedBy>
  <cp:revision>313</cp:revision>
  <cp:lastPrinted>2017-01-16T18:51:23Z</cp:lastPrinted>
  <dcterms:created xsi:type="dcterms:W3CDTF">2008-04-28T11:39:29Z</dcterms:created>
  <dcterms:modified xsi:type="dcterms:W3CDTF">2017-03-14T08:44:14Z</dcterms:modified>
</cp:coreProperties>
</file>